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7" r:id="rId1"/>
    <p:sldMasterId id="2147483709" r:id="rId2"/>
    <p:sldMasterId id="2147483721" r:id="rId3"/>
  </p:sldMasterIdLst>
  <p:notesMasterIdLst>
    <p:notesMasterId r:id="rId38"/>
  </p:notesMasterIdLst>
  <p:handoutMasterIdLst>
    <p:handoutMasterId r:id="rId39"/>
  </p:handoutMasterIdLst>
  <p:sldIdLst>
    <p:sldId id="264" r:id="rId4"/>
    <p:sldId id="290" r:id="rId5"/>
    <p:sldId id="340" r:id="rId6"/>
    <p:sldId id="265" r:id="rId7"/>
    <p:sldId id="327" r:id="rId8"/>
    <p:sldId id="335" r:id="rId9"/>
    <p:sldId id="336" r:id="rId10"/>
    <p:sldId id="337" r:id="rId11"/>
    <p:sldId id="339" r:id="rId12"/>
    <p:sldId id="331" r:id="rId13"/>
    <p:sldId id="329" r:id="rId14"/>
    <p:sldId id="332" r:id="rId15"/>
    <p:sldId id="334" r:id="rId16"/>
    <p:sldId id="364" r:id="rId17"/>
    <p:sldId id="351" r:id="rId18"/>
    <p:sldId id="353" r:id="rId19"/>
    <p:sldId id="354" r:id="rId20"/>
    <p:sldId id="338" r:id="rId21"/>
    <p:sldId id="342" r:id="rId22"/>
    <p:sldId id="341" r:id="rId23"/>
    <p:sldId id="343" r:id="rId24"/>
    <p:sldId id="345" r:id="rId25"/>
    <p:sldId id="346" r:id="rId26"/>
    <p:sldId id="356" r:id="rId27"/>
    <p:sldId id="355" r:id="rId28"/>
    <p:sldId id="347" r:id="rId29"/>
    <p:sldId id="357" r:id="rId30"/>
    <p:sldId id="358" r:id="rId31"/>
    <p:sldId id="359" r:id="rId32"/>
    <p:sldId id="360" r:id="rId33"/>
    <p:sldId id="361" r:id="rId34"/>
    <p:sldId id="362" r:id="rId35"/>
    <p:sldId id="363" r:id="rId36"/>
    <p:sldId id="26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7446" userDrawn="1">
          <p15:clr>
            <a:srgbClr val="A4A3A4"/>
          </p15:clr>
        </p15:guide>
        <p15:guide id="4" pos="2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9686" autoAdjust="0"/>
  </p:normalViewPr>
  <p:slideViewPr>
    <p:cSldViewPr snapToGrid="0" snapToObjects="1" showGuides="1">
      <p:cViewPr varScale="1">
        <p:scale>
          <a:sx n="104" d="100"/>
          <a:sy n="104" d="100"/>
        </p:scale>
        <p:origin x="696" y="72"/>
      </p:cViewPr>
      <p:guideLst>
        <p:guide orient="horz" pos="414"/>
        <p:guide pos="3840"/>
        <p:guide pos="7446"/>
        <p:guide pos="23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6" d="100"/>
          <a:sy n="156" d="100"/>
        </p:scale>
        <p:origin x="492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626A2B-347C-E34D-9DFC-6D4F0380A8F2}" type="slidenum">
              <a:rPr kumimoji="1" lang="zh-CN" altLang="en-US" smtClean="0"/>
              <a:t>‹#›</a:t>
            </a:fld>
            <a:endParaRPr kumimoji="1" lang="zh-CN" altLang="en-US"/>
          </a:p>
        </p:txBody>
      </p:sp>
    </p:spTree>
    <p:extLst>
      <p:ext uri="{BB962C8B-B14F-4D97-AF65-F5344CB8AC3E}">
        <p14:creationId xmlns:p14="http://schemas.microsoft.com/office/powerpoint/2010/main" val="1266797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B9AA5-75BA-624B-B30F-A3E71767FAFF}" type="datetimeFigureOut">
              <a:rPr kumimoji="1" lang="zh-CN" altLang="en-US" smtClean="0"/>
              <a:t>2021/7/7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99AF3-C278-694F-AF71-104AAEC7FFD2}" type="slidenum">
              <a:rPr kumimoji="1" lang="zh-CN" altLang="en-US" smtClean="0"/>
              <a:t>‹#›</a:t>
            </a:fld>
            <a:endParaRPr kumimoji="1" lang="zh-CN" altLang="en-US"/>
          </a:p>
        </p:txBody>
      </p:sp>
    </p:spTree>
    <p:extLst>
      <p:ext uri="{BB962C8B-B14F-4D97-AF65-F5344CB8AC3E}">
        <p14:creationId xmlns:p14="http://schemas.microsoft.com/office/powerpoint/2010/main" val="52440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11</a:t>
            </a:fld>
            <a:endParaRPr kumimoji="1" lang="zh-CN" altLang="en-US"/>
          </a:p>
        </p:txBody>
      </p:sp>
    </p:spTree>
    <p:extLst>
      <p:ext uri="{BB962C8B-B14F-4D97-AF65-F5344CB8AC3E}">
        <p14:creationId xmlns:p14="http://schemas.microsoft.com/office/powerpoint/2010/main" val="77621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22</a:t>
            </a:fld>
            <a:endParaRPr kumimoji="1" lang="zh-CN" altLang="en-US"/>
          </a:p>
        </p:txBody>
      </p:sp>
    </p:spTree>
    <p:extLst>
      <p:ext uri="{BB962C8B-B14F-4D97-AF65-F5344CB8AC3E}">
        <p14:creationId xmlns:p14="http://schemas.microsoft.com/office/powerpoint/2010/main" val="80000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7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22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7049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3038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9003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687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3484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413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13</a:t>
            </a:fld>
            <a:endParaRPr kumimoji="1" lang="zh-CN" altLang="en-US"/>
          </a:p>
        </p:txBody>
      </p:sp>
    </p:spTree>
    <p:extLst>
      <p:ext uri="{BB962C8B-B14F-4D97-AF65-F5344CB8AC3E}">
        <p14:creationId xmlns:p14="http://schemas.microsoft.com/office/powerpoint/2010/main" val="147112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4616ABC-6E6A-4FEA-9B1C-D4AAAC569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135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14</a:t>
            </a:fld>
            <a:endParaRPr kumimoji="1" lang="zh-CN" altLang="en-US"/>
          </a:p>
        </p:txBody>
      </p:sp>
    </p:spTree>
    <p:extLst>
      <p:ext uri="{BB962C8B-B14F-4D97-AF65-F5344CB8AC3E}">
        <p14:creationId xmlns:p14="http://schemas.microsoft.com/office/powerpoint/2010/main" val="165755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15</a:t>
            </a:fld>
            <a:endParaRPr kumimoji="1" lang="zh-CN" altLang="en-US"/>
          </a:p>
        </p:txBody>
      </p:sp>
    </p:spTree>
    <p:extLst>
      <p:ext uri="{BB962C8B-B14F-4D97-AF65-F5344CB8AC3E}">
        <p14:creationId xmlns:p14="http://schemas.microsoft.com/office/powerpoint/2010/main" val="276789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16</a:t>
            </a:fld>
            <a:endParaRPr kumimoji="1" lang="zh-CN" altLang="en-US"/>
          </a:p>
        </p:txBody>
      </p:sp>
    </p:spTree>
    <p:extLst>
      <p:ext uri="{BB962C8B-B14F-4D97-AF65-F5344CB8AC3E}">
        <p14:creationId xmlns:p14="http://schemas.microsoft.com/office/powerpoint/2010/main" val="137997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17</a:t>
            </a:fld>
            <a:endParaRPr kumimoji="1" lang="zh-CN" altLang="en-US"/>
          </a:p>
        </p:txBody>
      </p:sp>
    </p:spTree>
    <p:extLst>
      <p:ext uri="{BB962C8B-B14F-4D97-AF65-F5344CB8AC3E}">
        <p14:creationId xmlns:p14="http://schemas.microsoft.com/office/powerpoint/2010/main" val="2063673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18</a:t>
            </a:fld>
            <a:endParaRPr kumimoji="1" lang="zh-CN" altLang="en-US"/>
          </a:p>
        </p:txBody>
      </p:sp>
    </p:spTree>
    <p:extLst>
      <p:ext uri="{BB962C8B-B14F-4D97-AF65-F5344CB8AC3E}">
        <p14:creationId xmlns:p14="http://schemas.microsoft.com/office/powerpoint/2010/main" val="3954079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20</a:t>
            </a:fld>
            <a:endParaRPr kumimoji="1" lang="zh-CN" altLang="en-US"/>
          </a:p>
        </p:txBody>
      </p:sp>
    </p:spTree>
    <p:extLst>
      <p:ext uri="{BB962C8B-B14F-4D97-AF65-F5344CB8AC3E}">
        <p14:creationId xmlns:p14="http://schemas.microsoft.com/office/powerpoint/2010/main" val="1876674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499AF3-C278-694F-AF71-104AAEC7FFD2}" type="slidenum">
              <a:rPr kumimoji="1" lang="zh-CN" altLang="en-US" smtClean="0"/>
              <a:t>21</a:t>
            </a:fld>
            <a:endParaRPr kumimoji="1" lang="zh-CN" altLang="en-US"/>
          </a:p>
        </p:txBody>
      </p:sp>
    </p:spTree>
    <p:extLst>
      <p:ext uri="{BB962C8B-B14F-4D97-AF65-F5344CB8AC3E}">
        <p14:creationId xmlns:p14="http://schemas.microsoft.com/office/powerpoint/2010/main" val="309514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FB77300-1E6B-CB4F-90BF-A8611FBEC049}" type="datetimeFigureOut">
              <a:rPr kumimoji="1" lang="zh-CN" altLang="en-US" smtClean="0"/>
              <a:t>2021/7/7</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823300E6-BC54-C34A-B638-B73BD2295343}" type="slidenum">
              <a:rPr kumimoji="1" lang="zh-CN" altLang="en-US" smtClean="0"/>
              <a:t>‹#›</a:t>
            </a:fld>
            <a:endParaRPr kumimoji="1" lang="zh-CN" altLang="en-US"/>
          </a:p>
        </p:txBody>
      </p:sp>
    </p:spTree>
    <p:extLst>
      <p:ext uri="{BB962C8B-B14F-4D97-AF65-F5344CB8AC3E}">
        <p14:creationId xmlns:p14="http://schemas.microsoft.com/office/powerpoint/2010/main" val="71813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7AB31B4-DF14-6F4D-A0F7-DABDB117BE32}" type="datetimeFigureOut">
              <a:rPr kumimoji="1" lang="zh-CN" altLang="en-US" smtClean="0"/>
              <a:t>2021/7/7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F15F3C3-FCCC-7845-A956-BB18982DE3B5}" type="slidenum">
              <a:rPr kumimoji="1" lang="zh-CN" altLang="en-US" smtClean="0"/>
              <a:t>‹#›</a:t>
            </a:fld>
            <a:endParaRPr kumimoji="1" lang="zh-CN" altLang="en-US"/>
          </a:p>
        </p:txBody>
      </p:sp>
    </p:spTree>
    <p:extLst>
      <p:ext uri="{BB962C8B-B14F-4D97-AF65-F5344CB8AC3E}">
        <p14:creationId xmlns:p14="http://schemas.microsoft.com/office/powerpoint/2010/main" val="146158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944A68D-58F3-824D-A63E-1E519A4A5CC5}" type="datetimeFigureOut">
              <a:rPr kumimoji="1" lang="zh-CN" altLang="en-US" smtClean="0"/>
              <a:t>2021/7/7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7F5A747-49BE-5C4B-90DF-FBAEF3E12C69}" type="slidenum">
              <a:rPr kumimoji="1" lang="zh-CN" altLang="en-US" smtClean="0"/>
              <a:t>‹#›</a:t>
            </a:fld>
            <a:endParaRPr kumimoji="1" lang="zh-CN" altLang="en-US"/>
          </a:p>
        </p:txBody>
      </p:sp>
      <p:pic>
        <p:nvPicPr>
          <p:cNvPr id="8" name="图片 7"/>
          <p:cNvPicPr>
            <a:picLocks noChangeAspect="1"/>
          </p:cNvPicPr>
          <p:nvPr userDrawn="1"/>
        </p:nvPicPr>
        <p:blipFill>
          <a:blip r:embed="rId2"/>
          <a:stretch>
            <a:fillRect/>
          </a:stretch>
        </p:blipFill>
        <p:spPr>
          <a:xfrm>
            <a:off x="10475258" y="449320"/>
            <a:ext cx="1346400" cy="233400"/>
          </a:xfrm>
          <a:prstGeom prst="rect">
            <a:avLst/>
          </a:prstGeom>
        </p:spPr>
      </p:pic>
      <p:sp>
        <p:nvSpPr>
          <p:cNvPr id="9" name="文本框 8"/>
          <p:cNvSpPr txBox="1"/>
          <p:nvPr userDrawn="1"/>
        </p:nvSpPr>
        <p:spPr>
          <a:xfrm>
            <a:off x="10388600" y="6248400"/>
            <a:ext cx="1714500" cy="369332"/>
          </a:xfrm>
          <a:prstGeom prst="rect">
            <a:avLst/>
          </a:prstGeom>
          <a:noFill/>
        </p:spPr>
        <p:txBody>
          <a:bodyPr wrap="square" rtlCol="0">
            <a:spAutoFit/>
          </a:bodyPr>
          <a:lstStyle/>
          <a:p>
            <a:r>
              <a:rPr kumimoji="1" lang="zh-CN" altLang="en-US" dirty="0">
                <a:solidFill>
                  <a:schemeClr val="bg1">
                    <a:alpha val="70000"/>
                  </a:schemeClr>
                </a:solidFill>
                <a:latin typeface="STXingkai" charset="-122"/>
                <a:ea typeface="STXingkai" charset="-122"/>
                <a:cs typeface="STXingkai" charset="-122"/>
              </a:rPr>
              <a:t>设计计算之美</a:t>
            </a:r>
          </a:p>
        </p:txBody>
      </p:sp>
    </p:spTree>
    <p:extLst>
      <p:ext uri="{BB962C8B-B14F-4D97-AF65-F5344CB8AC3E}">
        <p14:creationId xmlns:p14="http://schemas.microsoft.com/office/powerpoint/2010/main" val="90494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4"/>
          <a:stretch>
            <a:fillRect/>
          </a:stretch>
        </p:blipFill>
        <p:spPr>
          <a:xfrm>
            <a:off x="10475258" y="449320"/>
            <a:ext cx="1346400" cy="233400"/>
          </a:xfrm>
          <a:prstGeom prst="rect">
            <a:avLst/>
          </a:prstGeom>
        </p:spPr>
      </p:pic>
      <p:sp>
        <p:nvSpPr>
          <p:cNvPr id="9" name="文本框 8"/>
          <p:cNvSpPr txBox="1"/>
          <p:nvPr userDrawn="1"/>
        </p:nvSpPr>
        <p:spPr>
          <a:xfrm>
            <a:off x="10388600" y="6248400"/>
            <a:ext cx="1714500" cy="369332"/>
          </a:xfrm>
          <a:prstGeom prst="rect">
            <a:avLst/>
          </a:prstGeom>
          <a:noFill/>
        </p:spPr>
        <p:txBody>
          <a:bodyPr wrap="square" rtlCol="0">
            <a:spAutoFit/>
          </a:bodyPr>
          <a:lstStyle/>
          <a:p>
            <a:r>
              <a:rPr kumimoji="1" lang="zh-CN" altLang="en-US" dirty="0">
                <a:solidFill>
                  <a:schemeClr val="bg1">
                    <a:alpha val="70000"/>
                  </a:schemeClr>
                </a:solidFill>
                <a:latin typeface="STXingkai" charset="-122"/>
                <a:ea typeface="STXingkai" charset="-122"/>
                <a:cs typeface="STXingkai" charset="-122"/>
              </a:rPr>
              <a:t>设计计算之美</a:t>
            </a:r>
          </a:p>
        </p:txBody>
      </p:sp>
      <p:sp>
        <p:nvSpPr>
          <p:cNvPr id="11" name="矩形 10"/>
          <p:cNvSpPr/>
          <p:nvPr userDrawn="1"/>
        </p:nvSpPr>
        <p:spPr>
          <a:xfrm>
            <a:off x="0" y="1016000"/>
            <a:ext cx="180000" cy="9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226741"/>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3"/>
          <a:srcRect b="43991"/>
          <a:stretch/>
        </p:blipFill>
        <p:spPr>
          <a:xfrm>
            <a:off x="0" y="5674249"/>
            <a:ext cx="12192000" cy="1183751"/>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B31B4-DF14-6F4D-A0F7-DABDB117BE32}" type="datetimeFigureOut">
              <a:rPr kumimoji="1" lang="zh-CN" altLang="en-US" smtClean="0"/>
              <a:t>2021/7/7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15F3C3-FCCC-7845-A956-BB18982DE3B5}" type="slidenum">
              <a:rPr kumimoji="1" lang="zh-CN" altLang="en-US" smtClean="0"/>
              <a:t>‹#›</a:t>
            </a:fld>
            <a:endParaRPr kumimoji="1" lang="zh-CN" altLang="en-US" dirty="0"/>
          </a:p>
        </p:txBody>
      </p:sp>
      <p:sp>
        <p:nvSpPr>
          <p:cNvPr id="8" name="矩形 7"/>
          <p:cNvSpPr/>
          <p:nvPr userDrawn="1"/>
        </p:nvSpPr>
        <p:spPr>
          <a:xfrm>
            <a:off x="0" y="457200"/>
            <a:ext cx="180000" cy="720000"/>
          </a:xfrm>
          <a:prstGeom prst="rect">
            <a:avLst/>
          </a:prstGeom>
          <a:solidFill>
            <a:srgbClr val="B0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userDrawn="1"/>
        </p:nvPicPr>
        <p:blipFill>
          <a:blip r:embed="rId4"/>
          <a:stretch>
            <a:fillRect/>
          </a:stretch>
        </p:blipFill>
        <p:spPr>
          <a:xfrm>
            <a:off x="10483825" y="446706"/>
            <a:ext cx="1342800" cy="232777"/>
          </a:xfrm>
          <a:prstGeom prst="rect">
            <a:avLst/>
          </a:prstGeom>
        </p:spPr>
      </p:pic>
      <p:sp>
        <p:nvSpPr>
          <p:cNvPr id="11" name="文本框 10"/>
          <p:cNvSpPr txBox="1"/>
          <p:nvPr userDrawn="1"/>
        </p:nvSpPr>
        <p:spPr>
          <a:xfrm>
            <a:off x="10388600" y="6248400"/>
            <a:ext cx="1714500" cy="369332"/>
          </a:xfrm>
          <a:prstGeom prst="rect">
            <a:avLst/>
          </a:prstGeom>
          <a:noFill/>
        </p:spPr>
        <p:txBody>
          <a:bodyPr wrap="square" rtlCol="0">
            <a:spAutoFit/>
          </a:bodyPr>
          <a:lstStyle/>
          <a:p>
            <a:r>
              <a:rPr kumimoji="1" lang="zh-CN" altLang="en-US" dirty="0">
                <a:solidFill>
                  <a:schemeClr val="bg1">
                    <a:lumMod val="50000"/>
                  </a:schemeClr>
                </a:solidFill>
                <a:latin typeface="STXingkai" charset="-122"/>
                <a:ea typeface="STXingkai" charset="-122"/>
                <a:cs typeface="STXingkai" charset="-122"/>
              </a:rPr>
              <a:t>设计计算之美</a:t>
            </a:r>
          </a:p>
        </p:txBody>
      </p:sp>
    </p:spTree>
    <p:extLst>
      <p:ext uri="{BB962C8B-B14F-4D97-AF65-F5344CB8AC3E}">
        <p14:creationId xmlns:p14="http://schemas.microsoft.com/office/powerpoint/2010/main" val="661185338"/>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744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4A68D-58F3-824D-A63E-1E519A4A5CC5}" type="datetimeFigureOut">
              <a:rPr kumimoji="1" lang="zh-CN" altLang="en-US" smtClean="0"/>
              <a:t>2021/7/7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A747-49BE-5C4B-90DF-FBAEF3E12C69}" type="slidenum">
              <a:rPr kumimoji="1" lang="zh-CN" altLang="en-US" smtClean="0"/>
              <a:t>‹#›</a:t>
            </a:fld>
            <a:endParaRPr kumimoji="1" lang="zh-CN" altLang="en-US"/>
          </a:p>
        </p:txBody>
      </p:sp>
      <p:pic>
        <p:nvPicPr>
          <p:cNvPr id="8" name="图片 7"/>
          <p:cNvPicPr>
            <a:picLocks noChangeAspect="1"/>
          </p:cNvPicPr>
          <p:nvPr userDrawn="1"/>
        </p:nvPicPr>
        <p:blipFill>
          <a:blip r:embed="rId4"/>
          <a:stretch>
            <a:fillRect/>
          </a:stretch>
        </p:blipFill>
        <p:spPr>
          <a:xfrm>
            <a:off x="10475258" y="449320"/>
            <a:ext cx="1346400" cy="233400"/>
          </a:xfrm>
          <a:prstGeom prst="rect">
            <a:avLst/>
          </a:prstGeom>
        </p:spPr>
      </p:pic>
      <p:sp>
        <p:nvSpPr>
          <p:cNvPr id="9" name="文本框 8"/>
          <p:cNvSpPr txBox="1"/>
          <p:nvPr userDrawn="1"/>
        </p:nvSpPr>
        <p:spPr>
          <a:xfrm>
            <a:off x="10388600" y="6248400"/>
            <a:ext cx="1714500" cy="369332"/>
          </a:xfrm>
          <a:prstGeom prst="rect">
            <a:avLst/>
          </a:prstGeom>
          <a:noFill/>
        </p:spPr>
        <p:txBody>
          <a:bodyPr wrap="square" rtlCol="0">
            <a:spAutoFit/>
          </a:bodyPr>
          <a:lstStyle/>
          <a:p>
            <a:r>
              <a:rPr kumimoji="1" lang="zh-CN" altLang="en-US" dirty="0">
                <a:solidFill>
                  <a:schemeClr val="bg1">
                    <a:alpha val="70000"/>
                  </a:schemeClr>
                </a:solidFill>
                <a:latin typeface="STXingkai" charset="-122"/>
                <a:ea typeface="STXingkai" charset="-122"/>
                <a:cs typeface="STXingkai" charset="-122"/>
              </a:rPr>
              <a:t>设计计算之美</a:t>
            </a:r>
          </a:p>
        </p:txBody>
      </p:sp>
    </p:spTree>
    <p:extLst>
      <p:ext uri="{BB962C8B-B14F-4D97-AF65-F5344CB8AC3E}">
        <p14:creationId xmlns:p14="http://schemas.microsoft.com/office/powerpoint/2010/main" val="701017447"/>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6" Type="http://schemas.openxmlformats.org/officeDocument/2006/relationships/slide" Target="slide7.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slide" Target="slide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slide" Target="slide4.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slide" Target="slide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 Target="slide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package" Target="../embeddings/Microsoft_Excel_Worksheet.xlsx"/></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2.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hyperlink" Target="mk:@MSITStore:D:\A_Document\PCI\PCI_Express_System_Architecture.chm::/0321156307_16071533.html" TargetMode="External"/><Relationship Id="rId2" Type="http://schemas.openxmlformats.org/officeDocument/2006/relationships/tags" Target="../tags/tag14.xml"/><Relationship Id="rId16" Type="http://schemas.openxmlformats.org/officeDocument/2006/relationships/slide" Target="slide7.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 Target="slide1.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slideLayout" Target="../slideLayouts/slideLayout2.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slide" Target="slide7.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 Target="slide1.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slideLayout" Target="../slideLayouts/slideLayout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slide" Target="slide7.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 Target="slide1.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00120" y="5384800"/>
            <a:ext cx="954107" cy="400110"/>
          </a:xfrm>
          <a:prstGeom prst="rect">
            <a:avLst/>
          </a:prstGeom>
          <a:noFill/>
        </p:spPr>
        <p:txBody>
          <a:bodyPr wrap="none" rtlCol="0">
            <a:spAutoFit/>
          </a:bodyPr>
          <a:lstStyle/>
          <a:p>
            <a:r>
              <a:rPr kumimoji="1" lang="zh-CN" altLang="en-US" sz="2000" b="1" dirty="0">
                <a:solidFill>
                  <a:schemeClr val="bg1"/>
                </a:solidFill>
                <a:latin typeface="Microsoft YaHei" charset="-122"/>
                <a:ea typeface="Microsoft YaHei" charset="-122"/>
                <a:cs typeface="Microsoft YaHei" charset="-122"/>
              </a:rPr>
              <a:t>糜则龙</a:t>
            </a:r>
          </a:p>
        </p:txBody>
      </p:sp>
      <p:sp>
        <p:nvSpPr>
          <p:cNvPr id="2" name="文本框 1"/>
          <p:cNvSpPr txBox="1"/>
          <p:nvPr/>
        </p:nvSpPr>
        <p:spPr>
          <a:xfrm>
            <a:off x="11063111" y="903111"/>
            <a:ext cx="184666" cy="369332"/>
          </a:xfrm>
          <a:prstGeom prst="rect">
            <a:avLst/>
          </a:prstGeom>
          <a:noFill/>
        </p:spPr>
        <p:txBody>
          <a:bodyPr wrap="none" rtlCol="0">
            <a:spAutoFit/>
          </a:bodyPr>
          <a:lstStyle/>
          <a:p>
            <a:endParaRPr kumimoji="1" lang="zh-CN" altLang="en-US" dirty="0"/>
          </a:p>
        </p:txBody>
      </p:sp>
      <p:sp>
        <p:nvSpPr>
          <p:cNvPr id="8" name="TextBox 2">
            <a:extLst>
              <a:ext uri="{FF2B5EF4-FFF2-40B4-BE49-F238E27FC236}">
                <a16:creationId xmlns:a16="http://schemas.microsoft.com/office/drawing/2014/main" id="{D5FAD7FA-FF84-4D85-9010-86FD1669FA68}"/>
              </a:ext>
            </a:extLst>
          </p:cNvPr>
          <p:cNvSpPr txBox="1"/>
          <p:nvPr/>
        </p:nvSpPr>
        <p:spPr>
          <a:xfrm>
            <a:off x="1823003" y="1789138"/>
            <a:ext cx="8531752" cy="769413"/>
          </a:xfrm>
          <a:prstGeom prst="rect">
            <a:avLst/>
          </a:prstGeom>
          <a:noFill/>
        </p:spPr>
        <p:txBody>
          <a:bodyPr wrap="square" lIns="91412" tIns="45706" rIns="91412" bIns="45706" rtlCol="0">
            <a:spAutoFit/>
          </a:bodyPr>
          <a:lstStyle/>
          <a:p>
            <a:pPr algn="ctr" fontAlgn="base">
              <a:spcBef>
                <a:spcPct val="20000"/>
              </a:spcBef>
              <a:spcAft>
                <a:spcPct val="0"/>
              </a:spcAft>
            </a:pPr>
            <a:r>
              <a:rPr lang="en-US" altLang="zh-CN" sz="4400" dirty="0">
                <a:solidFill>
                  <a:schemeClr val="bg1"/>
                </a:solidFill>
                <a:latin typeface="微软雅黑" panose="020B0503020204020204" pitchFamily="34" charset="-122"/>
                <a:ea typeface="微软雅黑" panose="020B0503020204020204" pitchFamily="34" charset="-122"/>
              </a:rPr>
              <a:t>PCIe Architecture </a:t>
            </a:r>
            <a:r>
              <a:rPr lang="zh-CN" altLang="en-US" sz="4400" dirty="0">
                <a:solidFill>
                  <a:schemeClr val="bg1"/>
                </a:solidFill>
                <a:latin typeface="微软雅黑" panose="020B0503020204020204" pitchFamily="34" charset="-122"/>
                <a:ea typeface="微软雅黑" panose="020B0503020204020204" pitchFamily="34" charset="-122"/>
              </a:rPr>
              <a:t>介绍</a:t>
            </a:r>
            <a:endParaRPr lang="en-US" altLang="zh-CN" sz="4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923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DD68E2B-E65C-44C9-9633-D896D8DAEA17}"/>
              </a:ext>
            </a:extLst>
          </p:cNvPr>
          <p:cNvPicPr>
            <a:picLocks noChangeAspect="1"/>
          </p:cNvPicPr>
          <p:nvPr/>
        </p:nvPicPr>
        <p:blipFill>
          <a:blip r:embed="rId2"/>
          <a:stretch>
            <a:fillRect/>
          </a:stretch>
        </p:blipFill>
        <p:spPr>
          <a:xfrm>
            <a:off x="5540073" y="1169987"/>
            <a:ext cx="5913535" cy="3146001"/>
          </a:xfrm>
          <a:prstGeom prst="rect">
            <a:avLst/>
          </a:prstGeom>
        </p:spPr>
      </p:pic>
      <p:sp>
        <p:nvSpPr>
          <p:cNvPr id="8" name="文本框 7">
            <a:extLst>
              <a:ext uri="{FF2B5EF4-FFF2-40B4-BE49-F238E27FC236}">
                <a16:creationId xmlns:a16="http://schemas.microsoft.com/office/drawing/2014/main" id="{85147A98-CE2C-48C8-A774-F2CFAB1AC96F}"/>
              </a:ext>
            </a:extLst>
          </p:cNvPr>
          <p:cNvSpPr txBox="1"/>
          <p:nvPr/>
        </p:nvSpPr>
        <p:spPr>
          <a:xfrm>
            <a:off x="465992" y="4459441"/>
            <a:ext cx="11262946" cy="1569660"/>
          </a:xfrm>
          <a:prstGeom prst="rect">
            <a:avLst/>
          </a:prstGeom>
          <a:noFill/>
        </p:spPr>
        <p:txBody>
          <a:bodyPr wrap="square">
            <a:spAutoFit/>
          </a:bodyPr>
          <a:lstStyle/>
          <a:p>
            <a:r>
              <a:rPr lang="en-US" altLang="zh-CN" dirty="0">
                <a:solidFill>
                  <a:srgbClr val="333333"/>
                </a:solidFill>
                <a:latin typeface="NimbusSanL-Reg"/>
              </a:rPr>
              <a:t>The Transaction Layer’s primary responsibility is the assembly and disassembly of TLPs(Transaction Layer Packet) .</a:t>
            </a:r>
            <a:br>
              <a:rPr lang="en-US" altLang="zh-CN" dirty="0"/>
            </a:br>
            <a:endParaRPr lang="en-US" altLang="zh-CN" dirty="0"/>
          </a:p>
          <a:p>
            <a:r>
              <a:rPr lang="en-US" altLang="zh-CN" sz="1200" b="0" i="0" dirty="0">
                <a:solidFill>
                  <a:srgbClr val="333333"/>
                </a:solidFill>
                <a:effectLst/>
                <a:latin typeface="NimbusSanL-Reg"/>
              </a:rPr>
              <a:t>The Transaction Layer manages the generation of TLPs from both the Application Layer and the Configuration Space on the transmit side and checks for flow control credits before transmitting the TLPs to the Data Link Layer.</a:t>
            </a:r>
          </a:p>
          <a:p>
            <a:endParaRPr lang="en-US" altLang="zh-CN" sz="1200" dirty="0">
              <a:solidFill>
                <a:srgbClr val="333333"/>
              </a:solidFill>
              <a:latin typeface="NimbusSanL-Reg"/>
            </a:endParaRPr>
          </a:p>
          <a:p>
            <a:r>
              <a:rPr lang="en-US" altLang="zh-CN" sz="1200" b="0" i="0" dirty="0">
                <a:solidFill>
                  <a:srgbClr val="333333"/>
                </a:solidFill>
                <a:effectLst/>
                <a:latin typeface="NimbusSanL-Reg"/>
              </a:rPr>
              <a:t>On the receive side, the transaction layer extracts received TLPs from the Receive buffer, checks their format and type, and then routes them to the Configuration Space or to the Application Layer.</a:t>
            </a:r>
            <a:endParaRPr lang="zh-CN" altLang="en-US" sz="1200" dirty="0"/>
          </a:p>
        </p:txBody>
      </p:sp>
      <p:pic>
        <p:nvPicPr>
          <p:cNvPr id="4" name="图片 3">
            <a:extLst>
              <a:ext uri="{FF2B5EF4-FFF2-40B4-BE49-F238E27FC236}">
                <a16:creationId xmlns:a16="http://schemas.microsoft.com/office/drawing/2014/main" id="{C70FEB9B-8EF1-4CFF-AB22-17511F4065A1}"/>
              </a:ext>
            </a:extLst>
          </p:cNvPr>
          <p:cNvPicPr>
            <a:picLocks noChangeAspect="1"/>
          </p:cNvPicPr>
          <p:nvPr/>
        </p:nvPicPr>
        <p:blipFill>
          <a:blip r:embed="rId3"/>
          <a:stretch>
            <a:fillRect/>
          </a:stretch>
        </p:blipFill>
        <p:spPr>
          <a:xfrm>
            <a:off x="738392" y="1313440"/>
            <a:ext cx="4400767" cy="3034318"/>
          </a:xfrm>
          <a:prstGeom prst="rect">
            <a:avLst/>
          </a:prstGeom>
        </p:spPr>
      </p:pic>
    </p:spTree>
    <p:extLst>
      <p:ext uri="{BB962C8B-B14F-4D97-AF65-F5344CB8AC3E}">
        <p14:creationId xmlns:p14="http://schemas.microsoft.com/office/powerpoint/2010/main" val="364672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2C5B321-DF4D-49B4-A25A-6AA57B3B4CED}"/>
              </a:ext>
            </a:extLst>
          </p:cNvPr>
          <p:cNvPicPr>
            <a:picLocks noChangeAspect="1"/>
          </p:cNvPicPr>
          <p:nvPr/>
        </p:nvPicPr>
        <p:blipFill>
          <a:blip r:embed="rId3"/>
          <a:stretch>
            <a:fillRect/>
          </a:stretch>
        </p:blipFill>
        <p:spPr>
          <a:xfrm>
            <a:off x="580292" y="1560920"/>
            <a:ext cx="10535655" cy="3736159"/>
          </a:xfrm>
          <a:prstGeom prst="rect">
            <a:avLst/>
          </a:prstGeom>
        </p:spPr>
      </p:pic>
    </p:spTree>
    <p:extLst>
      <p:ext uri="{BB962C8B-B14F-4D97-AF65-F5344CB8AC3E}">
        <p14:creationId xmlns:p14="http://schemas.microsoft.com/office/powerpoint/2010/main" val="180127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6471BD2-B2B3-4B12-B632-4A5908B6FE48}"/>
              </a:ext>
            </a:extLst>
          </p:cNvPr>
          <p:cNvSpPr txBox="1"/>
          <p:nvPr/>
        </p:nvSpPr>
        <p:spPr>
          <a:xfrm>
            <a:off x="390940" y="1542981"/>
            <a:ext cx="8454121" cy="3693319"/>
          </a:xfrm>
          <a:prstGeom prst="rect">
            <a:avLst/>
          </a:prstGeom>
          <a:noFill/>
        </p:spPr>
        <p:txBody>
          <a:bodyPr wrap="square">
            <a:spAutoFit/>
          </a:bodyPr>
          <a:lstStyle/>
          <a:p>
            <a:r>
              <a:rPr lang="en-US" altLang="zh-CN" sz="1800" b="0" i="0" dirty="0">
                <a:solidFill>
                  <a:srgbClr val="000000"/>
                </a:solidFill>
                <a:effectLst/>
                <a:latin typeface="Garamond" panose="02020404030301010803" pitchFamily="18" charset="0"/>
              </a:rPr>
              <a:t>PCI Express</a:t>
            </a:r>
            <a:r>
              <a:rPr lang="zh-CN" altLang="en-US" sz="1800" b="0" i="0" dirty="0">
                <a:solidFill>
                  <a:srgbClr val="000000"/>
                </a:solidFill>
                <a:effectLst/>
                <a:latin typeface="Garamond" panose="02020404030301010803" pitchFamily="18" charset="0"/>
              </a:rPr>
              <a:t>传输可以分为以下四种类型：</a:t>
            </a:r>
            <a:endParaRPr lang="en-US" altLang="zh-CN" sz="1800" b="0" i="0" dirty="0">
              <a:solidFill>
                <a:srgbClr val="000000"/>
              </a:solidFill>
              <a:effectLst/>
              <a:latin typeface="Garamond" panose="02020404030301010803" pitchFamily="18" charset="0"/>
            </a:endParaRPr>
          </a:p>
          <a:p>
            <a:endParaRPr lang="en-US" altLang="zh-CN" sz="1800" b="0" i="0" dirty="0">
              <a:solidFill>
                <a:srgbClr val="000000"/>
              </a:solidFill>
              <a:effectLst/>
              <a:latin typeface="Garamond" panose="02020404030301010803" pitchFamily="18" charset="0"/>
            </a:endParaRPr>
          </a:p>
          <a:p>
            <a:r>
              <a:rPr lang="en-US" altLang="zh-CN" dirty="0">
                <a:solidFill>
                  <a:srgbClr val="000000"/>
                </a:solidFill>
                <a:latin typeface="Garamond" panose="02020404030301010803" pitchFamily="18" charset="0"/>
              </a:rPr>
              <a:t>1.Memory </a:t>
            </a:r>
          </a:p>
          <a:p>
            <a:pPr marL="285750" indent="-285750">
              <a:buFont typeface="Arial" panose="020B0604020202020204" pitchFamily="34" charset="0"/>
              <a:buChar char="•"/>
            </a:pPr>
            <a:r>
              <a:rPr lang="en-US" altLang="zh-CN" dirty="0">
                <a:solidFill>
                  <a:srgbClr val="000000"/>
                </a:solidFill>
                <a:latin typeface="Garamond" panose="02020404030301010803" pitchFamily="18" charset="0"/>
              </a:rPr>
              <a:t>Short Address Format: 32-bit address </a:t>
            </a:r>
          </a:p>
          <a:p>
            <a:pPr marL="285750" indent="-285750">
              <a:buFont typeface="Arial" panose="020B0604020202020204" pitchFamily="34" charset="0"/>
              <a:buChar char="•"/>
            </a:pPr>
            <a:r>
              <a:rPr lang="en-US" altLang="zh-CN" dirty="0">
                <a:solidFill>
                  <a:srgbClr val="000000"/>
                </a:solidFill>
                <a:latin typeface="Garamond" panose="02020404030301010803" pitchFamily="18" charset="0"/>
              </a:rPr>
              <a:t>Long Address Format: 64-bit address </a:t>
            </a:r>
          </a:p>
          <a:p>
            <a:pPr marL="285750" indent="-285750">
              <a:buFont typeface="Arial" panose="020B0604020202020204" pitchFamily="34" charset="0"/>
              <a:buChar char="•"/>
            </a:pPr>
            <a:endParaRPr lang="en-US" altLang="zh-CN" dirty="0">
              <a:solidFill>
                <a:srgbClr val="000000"/>
              </a:solidFill>
              <a:latin typeface="Garamond" panose="02020404030301010803" pitchFamily="18" charset="0"/>
            </a:endParaRPr>
          </a:p>
          <a:p>
            <a:r>
              <a:rPr lang="en-US" altLang="zh-CN" dirty="0">
                <a:solidFill>
                  <a:srgbClr val="000000"/>
                </a:solidFill>
                <a:latin typeface="Garamond" panose="02020404030301010803" pitchFamily="18" charset="0"/>
              </a:rPr>
              <a:t>2.IO</a:t>
            </a:r>
          </a:p>
          <a:p>
            <a:pPr marL="285750" indent="-285750">
              <a:buFont typeface="Arial" panose="020B0604020202020204" pitchFamily="34" charset="0"/>
              <a:buChar char="•"/>
            </a:pPr>
            <a:r>
              <a:rPr lang="en-US" altLang="zh-CN" dirty="0">
                <a:solidFill>
                  <a:srgbClr val="000000"/>
                </a:solidFill>
                <a:latin typeface="Garamond" panose="02020404030301010803" pitchFamily="18" charset="0"/>
              </a:rPr>
              <a:t> Short Address Format: 32-bit </a:t>
            </a:r>
          </a:p>
          <a:p>
            <a:pPr marL="285750" indent="-285750">
              <a:buFont typeface="Arial" panose="020B0604020202020204" pitchFamily="34" charset="0"/>
              <a:buChar char="•"/>
            </a:pPr>
            <a:endParaRPr lang="en-US" altLang="zh-CN" dirty="0">
              <a:solidFill>
                <a:srgbClr val="000000"/>
              </a:solidFill>
              <a:latin typeface="Garamond" panose="02020404030301010803" pitchFamily="18" charset="0"/>
            </a:endParaRPr>
          </a:p>
          <a:p>
            <a:r>
              <a:rPr lang="en-US" altLang="zh-CN" dirty="0">
                <a:solidFill>
                  <a:srgbClr val="000000"/>
                </a:solidFill>
                <a:latin typeface="Garamond" panose="02020404030301010803" pitchFamily="18" charset="0"/>
              </a:rPr>
              <a:t>3.Configuration</a:t>
            </a:r>
          </a:p>
          <a:p>
            <a:endParaRPr lang="en-US" altLang="zh-CN" dirty="0">
              <a:solidFill>
                <a:srgbClr val="000000"/>
              </a:solidFill>
              <a:latin typeface="Garamond" panose="02020404030301010803" pitchFamily="18" charset="0"/>
            </a:endParaRPr>
          </a:p>
          <a:p>
            <a:r>
              <a:rPr lang="en-US" altLang="zh-CN" dirty="0">
                <a:solidFill>
                  <a:srgbClr val="000000"/>
                </a:solidFill>
                <a:latin typeface="Garamond" panose="02020404030301010803" pitchFamily="18" charset="0"/>
              </a:rPr>
              <a:t>4.Message Transaction</a:t>
            </a:r>
            <a:br>
              <a:rPr lang="en-US" altLang="zh-CN" dirty="0"/>
            </a:br>
            <a:endParaRPr lang="zh-CN" altLang="en-US" dirty="0"/>
          </a:p>
        </p:txBody>
      </p:sp>
      <p:pic>
        <p:nvPicPr>
          <p:cNvPr id="12" name="图片 11">
            <a:extLst>
              <a:ext uri="{FF2B5EF4-FFF2-40B4-BE49-F238E27FC236}">
                <a16:creationId xmlns:a16="http://schemas.microsoft.com/office/drawing/2014/main" id="{888DF5E6-0B78-48B1-999B-DB3677E07D3A}"/>
              </a:ext>
            </a:extLst>
          </p:cNvPr>
          <p:cNvPicPr>
            <a:picLocks noChangeAspect="1"/>
          </p:cNvPicPr>
          <p:nvPr/>
        </p:nvPicPr>
        <p:blipFill>
          <a:blip r:embed="rId2"/>
          <a:stretch>
            <a:fillRect/>
          </a:stretch>
        </p:blipFill>
        <p:spPr>
          <a:xfrm>
            <a:off x="5334023" y="1870592"/>
            <a:ext cx="6219048" cy="3038095"/>
          </a:xfrm>
          <a:prstGeom prst="rect">
            <a:avLst/>
          </a:prstGeom>
        </p:spPr>
      </p:pic>
    </p:spTree>
    <p:extLst>
      <p:ext uri="{BB962C8B-B14F-4D97-AF65-F5344CB8AC3E}">
        <p14:creationId xmlns:p14="http://schemas.microsoft.com/office/powerpoint/2010/main" val="107709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8EBF325-942E-403A-9A9A-983A2E317250}"/>
              </a:ext>
            </a:extLst>
          </p:cNvPr>
          <p:cNvPicPr>
            <a:picLocks noChangeAspect="1"/>
          </p:cNvPicPr>
          <p:nvPr/>
        </p:nvPicPr>
        <p:blipFill>
          <a:blip r:embed="rId3"/>
          <a:stretch>
            <a:fillRect/>
          </a:stretch>
        </p:blipFill>
        <p:spPr>
          <a:xfrm>
            <a:off x="7602278" y="1946164"/>
            <a:ext cx="4589721" cy="3485714"/>
          </a:xfrm>
          <a:prstGeom prst="rect">
            <a:avLst/>
          </a:prstGeom>
        </p:spPr>
      </p:pic>
      <p:pic>
        <p:nvPicPr>
          <p:cNvPr id="7" name="图片 6">
            <a:extLst>
              <a:ext uri="{FF2B5EF4-FFF2-40B4-BE49-F238E27FC236}">
                <a16:creationId xmlns:a16="http://schemas.microsoft.com/office/drawing/2014/main" id="{DB79513F-9B92-476B-B756-04EEBA36A53C}"/>
              </a:ext>
            </a:extLst>
          </p:cNvPr>
          <p:cNvPicPr>
            <a:picLocks noChangeAspect="1"/>
          </p:cNvPicPr>
          <p:nvPr/>
        </p:nvPicPr>
        <p:blipFill>
          <a:blip r:embed="rId4"/>
          <a:stretch>
            <a:fillRect/>
          </a:stretch>
        </p:blipFill>
        <p:spPr>
          <a:xfrm>
            <a:off x="106325" y="1946164"/>
            <a:ext cx="7495953" cy="4450584"/>
          </a:xfrm>
          <a:prstGeom prst="rect">
            <a:avLst/>
          </a:prstGeom>
        </p:spPr>
      </p:pic>
    </p:spTree>
    <p:extLst>
      <p:ext uri="{BB962C8B-B14F-4D97-AF65-F5344CB8AC3E}">
        <p14:creationId xmlns:p14="http://schemas.microsoft.com/office/powerpoint/2010/main" val="411399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BA6F637-65BA-4A3F-8384-FE3C2D543B09}"/>
              </a:ext>
            </a:extLst>
          </p:cNvPr>
          <p:cNvPicPr>
            <a:picLocks noChangeAspect="1"/>
          </p:cNvPicPr>
          <p:nvPr/>
        </p:nvPicPr>
        <p:blipFill>
          <a:blip r:embed="rId3"/>
          <a:stretch>
            <a:fillRect/>
          </a:stretch>
        </p:blipFill>
        <p:spPr>
          <a:xfrm>
            <a:off x="925032" y="1505907"/>
            <a:ext cx="9601200" cy="4859866"/>
          </a:xfrm>
          <a:prstGeom prst="rect">
            <a:avLst/>
          </a:prstGeom>
        </p:spPr>
      </p:pic>
    </p:spTree>
    <p:extLst>
      <p:ext uri="{BB962C8B-B14F-4D97-AF65-F5344CB8AC3E}">
        <p14:creationId xmlns:p14="http://schemas.microsoft.com/office/powerpoint/2010/main" val="80767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27765FE7-5B2F-4090-8D93-68DFB3F7F6E1}"/>
              </a:ext>
            </a:extLst>
          </p:cNvPr>
          <p:cNvCxnSpPr>
            <a:cxnSpLocks/>
          </p:cNvCxnSpPr>
          <p:nvPr/>
        </p:nvCxnSpPr>
        <p:spPr>
          <a:xfrm flipV="1">
            <a:off x="451352" y="1169988"/>
            <a:ext cx="1930246" cy="5688012"/>
          </a:xfrm>
          <a:prstGeom prst="line">
            <a:avLst/>
          </a:prstGeom>
          <a:noFill/>
          <a:ln w="57150" cap="flat" cmpd="sng" algn="ctr">
            <a:solidFill>
              <a:sysClr val="window" lastClr="FFFFFF"/>
            </a:solidFill>
            <a:prstDash val="solid"/>
          </a:ln>
          <a:effectLst/>
        </p:spPr>
      </p:cxnSp>
      <p:cxnSp>
        <p:nvCxnSpPr>
          <p:cNvPr id="85" name="直接连接符 84">
            <a:extLst>
              <a:ext uri="{FF2B5EF4-FFF2-40B4-BE49-F238E27FC236}">
                <a16:creationId xmlns:a16="http://schemas.microsoft.com/office/drawing/2014/main" id="{EC987A60-6489-4F83-8D62-15BE9835A9D2}"/>
              </a:ext>
            </a:extLst>
          </p:cNvPr>
          <p:cNvCxnSpPr>
            <a:cxnSpLocks/>
          </p:cNvCxnSpPr>
          <p:nvPr/>
        </p:nvCxnSpPr>
        <p:spPr>
          <a:xfrm flipH="1" flipV="1">
            <a:off x="3107388" y="1141412"/>
            <a:ext cx="1534950" cy="5716589"/>
          </a:xfrm>
          <a:prstGeom prst="line">
            <a:avLst/>
          </a:prstGeom>
          <a:noFill/>
          <a:ln w="57150" cap="flat" cmpd="sng" algn="ctr">
            <a:solidFill>
              <a:sysClr val="window" lastClr="FFFFFF"/>
            </a:solidFill>
            <a:prstDash val="solid"/>
          </a:ln>
          <a:effectLst/>
        </p:spPr>
      </p:cxnSp>
      <p:cxnSp>
        <p:nvCxnSpPr>
          <p:cNvPr id="86" name="直接连接符 85">
            <a:extLst>
              <a:ext uri="{FF2B5EF4-FFF2-40B4-BE49-F238E27FC236}">
                <a16:creationId xmlns:a16="http://schemas.microsoft.com/office/drawing/2014/main" id="{DB379212-D423-4798-9D15-890B8EBD25CA}"/>
              </a:ext>
            </a:extLst>
          </p:cNvPr>
          <p:cNvCxnSpPr>
            <a:cxnSpLocks/>
          </p:cNvCxnSpPr>
          <p:nvPr/>
        </p:nvCxnSpPr>
        <p:spPr>
          <a:xfrm flipV="1">
            <a:off x="2498026" y="1123286"/>
            <a:ext cx="157532" cy="5734714"/>
          </a:xfrm>
          <a:prstGeom prst="line">
            <a:avLst/>
          </a:prstGeom>
          <a:noFill/>
          <a:ln w="57150" cap="flat" cmpd="sng" algn="ctr">
            <a:solidFill>
              <a:sysClr val="window" lastClr="FFFFFF"/>
            </a:solidFill>
            <a:prstDash val="solid"/>
          </a:ln>
          <a:effectLst/>
        </p:spPr>
      </p:cxnSp>
      <p:cxnSp>
        <p:nvCxnSpPr>
          <p:cNvPr id="87" name="直接连接符 86">
            <a:extLst>
              <a:ext uri="{FF2B5EF4-FFF2-40B4-BE49-F238E27FC236}">
                <a16:creationId xmlns:a16="http://schemas.microsoft.com/office/drawing/2014/main" id="{458DE6F4-7804-44CB-AFDF-86475D9DB4AE}"/>
              </a:ext>
            </a:extLst>
          </p:cNvPr>
          <p:cNvCxnSpPr>
            <a:cxnSpLocks/>
          </p:cNvCxnSpPr>
          <p:nvPr/>
        </p:nvCxnSpPr>
        <p:spPr>
          <a:xfrm flipV="1">
            <a:off x="2747201" y="1645571"/>
            <a:ext cx="83574" cy="5212430"/>
          </a:xfrm>
          <a:prstGeom prst="line">
            <a:avLst/>
          </a:prstGeom>
          <a:noFill/>
          <a:ln w="57150" cap="flat" cmpd="sng" algn="ctr">
            <a:solidFill>
              <a:sysClr val="window" lastClr="FFFFFF"/>
            </a:solidFill>
            <a:prstDash val="dashDot"/>
          </a:ln>
          <a:effectLst/>
        </p:spPr>
      </p:cxnSp>
      <p:sp>
        <p:nvSpPr>
          <p:cNvPr id="29" name="TextBox 34">
            <a:extLst>
              <a:ext uri="{FF2B5EF4-FFF2-40B4-BE49-F238E27FC236}">
                <a16:creationId xmlns:a16="http://schemas.microsoft.com/office/drawing/2014/main" id="{8D7D9E99-0AC9-40CD-A6CD-A017B27B95A7}"/>
              </a:ext>
            </a:extLst>
          </p:cNvPr>
          <p:cNvSpPr txBox="1"/>
          <p:nvPr/>
        </p:nvSpPr>
        <p:spPr>
          <a:xfrm>
            <a:off x="711467" y="3340148"/>
            <a:ext cx="1303022"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a:t>
            </a:r>
          </a:p>
        </p:txBody>
      </p:sp>
      <p:sp>
        <p:nvSpPr>
          <p:cNvPr id="30" name="TextBox 35">
            <a:extLst>
              <a:ext uri="{FF2B5EF4-FFF2-40B4-BE49-F238E27FC236}">
                <a16:creationId xmlns:a16="http://schemas.microsoft.com/office/drawing/2014/main" id="{CC1A104A-0F33-43D6-A26E-8B9F4048A238}"/>
              </a:ext>
            </a:extLst>
          </p:cNvPr>
          <p:cNvSpPr txBox="1"/>
          <p:nvPr/>
        </p:nvSpPr>
        <p:spPr>
          <a:xfrm>
            <a:off x="681543" y="2599240"/>
            <a:ext cx="1213604"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66" name="矩形 65">
            <a:extLst>
              <a:ext uri="{FF2B5EF4-FFF2-40B4-BE49-F238E27FC236}">
                <a16:creationId xmlns:a16="http://schemas.microsoft.com/office/drawing/2014/main" id="{6DC5ECBE-A91D-4CF2-AA66-BCA57D353531}"/>
              </a:ext>
            </a:extLst>
          </p:cNvPr>
          <p:cNvSpPr/>
          <p:nvPr/>
        </p:nvSpPr>
        <p:spPr>
          <a:xfrm>
            <a:off x="1849349" y="1773050"/>
            <a:ext cx="10328594" cy="1951302"/>
          </a:xfrm>
          <a:prstGeom prst="rect">
            <a:avLst/>
          </a:pr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椭圆 3">
            <a:extLst>
              <a:ext uri="{FF2B5EF4-FFF2-40B4-BE49-F238E27FC236}">
                <a16:creationId xmlns:a16="http://schemas.microsoft.com/office/drawing/2014/main" id="{27ED4D85-C5B7-4696-8FD3-B420DC931D78}"/>
              </a:ext>
            </a:extLst>
          </p:cNvPr>
          <p:cNvSpPr/>
          <p:nvPr/>
        </p:nvSpPr>
        <p:spPr>
          <a:xfrm rot="5400000" flipH="1">
            <a:off x="1322863" y="2834932"/>
            <a:ext cx="1286449" cy="23347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4BACC6">
                  <a:lumMod val="50000"/>
                  <a:alpha val="82000"/>
                </a:srgbClr>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矩形 67">
            <a:extLst>
              <a:ext uri="{FF2B5EF4-FFF2-40B4-BE49-F238E27FC236}">
                <a16:creationId xmlns:a16="http://schemas.microsoft.com/office/drawing/2014/main" id="{6AC28652-66A0-47C8-ADCB-DF75208D5E7C}"/>
              </a:ext>
            </a:extLst>
          </p:cNvPr>
          <p:cNvSpPr/>
          <p:nvPr/>
        </p:nvSpPr>
        <p:spPr>
          <a:xfrm>
            <a:off x="-8996" y="1771161"/>
            <a:ext cx="1863406" cy="1951302"/>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矩形 68">
            <a:extLst>
              <a:ext uri="{FF2B5EF4-FFF2-40B4-BE49-F238E27FC236}">
                <a16:creationId xmlns:a16="http://schemas.microsoft.com/office/drawing/2014/main" id="{83F056C7-895A-4978-9FFE-9F619AEB8FD6}"/>
              </a:ext>
            </a:extLst>
          </p:cNvPr>
          <p:cNvSpPr/>
          <p:nvPr/>
        </p:nvSpPr>
        <p:spPr>
          <a:xfrm>
            <a:off x="17579" y="1798002"/>
            <a:ext cx="1809769" cy="19263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等腰三角形 69">
            <a:extLst>
              <a:ext uri="{FF2B5EF4-FFF2-40B4-BE49-F238E27FC236}">
                <a16:creationId xmlns:a16="http://schemas.microsoft.com/office/drawing/2014/main" id="{62416476-68B5-4FDA-B5FB-A58647E5957F}"/>
              </a:ext>
            </a:extLst>
          </p:cNvPr>
          <p:cNvSpPr/>
          <p:nvPr/>
        </p:nvSpPr>
        <p:spPr>
          <a:xfrm rot="5400000">
            <a:off x="1770556" y="2751277"/>
            <a:ext cx="240066" cy="178245"/>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TextBox 38">
            <a:extLst>
              <a:ext uri="{FF2B5EF4-FFF2-40B4-BE49-F238E27FC236}">
                <a16:creationId xmlns:a16="http://schemas.microsoft.com/office/drawing/2014/main" id="{DB700A05-05A5-4B41-8674-64325500E0F3}"/>
              </a:ext>
            </a:extLst>
          </p:cNvPr>
          <p:cNvSpPr txBox="1"/>
          <p:nvPr/>
        </p:nvSpPr>
        <p:spPr>
          <a:xfrm>
            <a:off x="338587" y="2598003"/>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01</a:t>
            </a:r>
            <a:endParaRPr kumimoji="0" lang="zh-CN" altLang="en-US"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76" name="TextBox 39">
            <a:extLst>
              <a:ext uri="{FF2B5EF4-FFF2-40B4-BE49-F238E27FC236}">
                <a16:creationId xmlns:a16="http://schemas.microsoft.com/office/drawing/2014/main" id="{228EFAAD-28CB-43EC-8C89-D48A4B1E8CFF}"/>
              </a:ext>
            </a:extLst>
          </p:cNvPr>
          <p:cNvSpPr txBox="1"/>
          <p:nvPr/>
        </p:nvSpPr>
        <p:spPr>
          <a:xfrm>
            <a:off x="1979712" y="1998552"/>
            <a:ext cx="8563430" cy="183370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设备</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B</a:t>
            </a:r>
            <a:r>
              <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的核心将服务请求传递给</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PCI Express</a:t>
            </a:r>
            <a:r>
              <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硬件接口，通用信息如下：</a:t>
            </a:r>
            <a:endPar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a:p>
            <a:pPr marL="742950" lvl="1" indent="-285750">
              <a:buFont typeface="Arial" panose="020B0604020202020204" pitchFamily="34" charset="0"/>
              <a:buChar char="•"/>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 </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指令</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a:p>
            <a:pPr marL="742950" lvl="1" indent="-285750">
              <a:buFont typeface="Arial" panose="020B0604020202020204" pitchFamily="34" charset="0"/>
              <a:buChar char="•"/>
              <a:defRPr/>
            </a:pPr>
            <a:r>
              <a:rPr lang="zh-CN" altLang="en-US" sz="1400" kern="0" dirty="0">
                <a:solidFill>
                  <a:sysClr val="window" lastClr="FFFFFF"/>
                </a:solidFill>
                <a:latin typeface="Arial" pitchFamily="34" charset="0"/>
                <a:ea typeface="微软雅黑" pitchFamily="34" charset="-122"/>
                <a:cs typeface="Arial" pitchFamily="34" charset="0"/>
              </a:rPr>
              <a:t>目标起始地址或者</a:t>
            </a:r>
            <a:r>
              <a:rPr lang="en-US" altLang="zh-CN" sz="1400" kern="0" dirty="0">
                <a:solidFill>
                  <a:sysClr val="window" lastClr="FFFFFF"/>
                </a:solidFill>
                <a:latin typeface="Arial" pitchFamily="34" charset="0"/>
                <a:ea typeface="微软雅黑" pitchFamily="34" charset="-122"/>
                <a:cs typeface="Arial" pitchFamily="34" charset="0"/>
              </a:rPr>
              <a:t>ID</a:t>
            </a:r>
          </a:p>
          <a:p>
            <a:pPr marL="742950" lvl="1" indent="-285750">
              <a:buFont typeface="Arial" panose="020B0604020202020204" pitchFamily="34" charset="0"/>
              <a:buChar char="•"/>
              <a:defRPr/>
            </a:pPr>
            <a:r>
              <a:rPr lang="zh-CN" altLang="en-US" sz="1400" kern="0" dirty="0">
                <a:solidFill>
                  <a:sysClr val="window" lastClr="FFFFFF"/>
                </a:solidFill>
                <a:latin typeface="Arial" pitchFamily="34" charset="0"/>
                <a:ea typeface="微软雅黑" pitchFamily="34" charset="-122"/>
                <a:cs typeface="Arial" pitchFamily="34" charset="0"/>
              </a:rPr>
              <a:t>传输类型</a:t>
            </a:r>
            <a:endParaRPr lang="en-US" altLang="zh-CN" sz="1400" kern="0" dirty="0">
              <a:solidFill>
                <a:sysClr val="window" lastClr="FFFFFF"/>
              </a:solidFill>
              <a:latin typeface="Arial" pitchFamily="34" charset="0"/>
              <a:ea typeface="微软雅黑" pitchFamily="34" charset="-122"/>
              <a:cs typeface="Arial" pitchFamily="34" charset="0"/>
            </a:endParaRPr>
          </a:p>
          <a:p>
            <a:pPr marL="742950" lvl="1" indent="-285750">
              <a:buFont typeface="Arial" panose="020B0604020202020204" pitchFamily="34" charset="0"/>
              <a:buChar char="•"/>
              <a:defRPr/>
            </a:pPr>
            <a:r>
              <a:rPr lang="zh-CN" altLang="en-US" sz="1400" kern="0" dirty="0">
                <a:solidFill>
                  <a:sysClr val="window" lastClr="FFFFFF"/>
                </a:solidFill>
                <a:latin typeface="Arial" pitchFamily="34" charset="0"/>
                <a:ea typeface="微软雅黑" pitchFamily="34" charset="-122"/>
                <a:cs typeface="Arial" pitchFamily="34" charset="0"/>
              </a:rPr>
              <a:t>数据有效负载大小</a:t>
            </a:r>
            <a:endParaRPr lang="en-US" altLang="zh-CN" sz="1400" kern="0" dirty="0">
              <a:solidFill>
                <a:sysClr val="window" lastClr="FFFFFF"/>
              </a:solidFill>
              <a:latin typeface="Arial" pitchFamily="34" charset="0"/>
              <a:ea typeface="微软雅黑" pitchFamily="34" charset="-122"/>
              <a:cs typeface="Arial" pitchFamily="34" charset="0"/>
            </a:endParaRPr>
          </a:p>
          <a:p>
            <a:pPr marL="742950" lvl="1" indent="-285750">
              <a:buFont typeface="Arial" panose="020B0604020202020204" pitchFamily="34" charset="0"/>
              <a:buChar char="•"/>
              <a:defRPr/>
            </a:pPr>
            <a:r>
              <a:rPr lang="zh-CN" altLang="en-US" sz="1400" kern="0" dirty="0">
                <a:solidFill>
                  <a:sysClr val="window" lastClr="FFFFFF"/>
                </a:solidFill>
                <a:latin typeface="Arial" pitchFamily="34" charset="0"/>
                <a:ea typeface="微软雅黑" pitchFamily="34" charset="-122"/>
                <a:cs typeface="Arial" pitchFamily="34" charset="0"/>
              </a:rPr>
              <a:t>虚拟通道</a:t>
            </a:r>
            <a:r>
              <a:rPr lang="en-US" altLang="zh-CN" sz="1400" kern="0" dirty="0">
                <a:solidFill>
                  <a:sysClr val="window" lastClr="FFFFFF"/>
                </a:solidFill>
                <a:latin typeface="Arial" pitchFamily="34" charset="0"/>
                <a:ea typeface="微软雅黑" pitchFamily="34" charset="-122"/>
                <a:cs typeface="Arial" pitchFamily="34" charset="0"/>
              </a:rPr>
              <a:t>/</a:t>
            </a:r>
            <a:r>
              <a:rPr lang="zh-CN" altLang="en-US" sz="1400" kern="0" dirty="0">
                <a:solidFill>
                  <a:sysClr val="window" lastClr="FFFFFF"/>
                </a:solidFill>
                <a:latin typeface="Arial" pitchFamily="34" charset="0"/>
                <a:ea typeface="微软雅黑" pitchFamily="34" charset="-122"/>
                <a:cs typeface="Arial" pitchFamily="34" charset="0"/>
              </a:rPr>
              <a:t>流量类别信息</a:t>
            </a:r>
            <a:endParaRPr lang="en-US" altLang="zh-CN" sz="1400" kern="0" dirty="0">
              <a:solidFill>
                <a:sysClr val="window" lastClr="FFFFFF"/>
              </a:solidFill>
              <a:latin typeface="Arial" pitchFamily="34" charset="0"/>
              <a:ea typeface="微软雅黑" pitchFamily="34" charset="-122"/>
              <a:cs typeface="Arial" pitchFamily="34" charset="0"/>
            </a:endParaRPr>
          </a:p>
          <a:p>
            <a:pPr marL="742950" lvl="1" indent="-285750">
              <a:buFont typeface="Arial" panose="020B0604020202020204" pitchFamily="34" charset="0"/>
              <a:buChar char="•"/>
              <a:defRPr/>
            </a:pPr>
            <a:r>
              <a:rPr lang="zh-CN" altLang="en-US" sz="1400" kern="0" dirty="0">
                <a:solidFill>
                  <a:sysClr val="window" lastClr="FFFFFF"/>
                </a:solidFill>
                <a:latin typeface="Arial" pitchFamily="34" charset="0"/>
                <a:ea typeface="微软雅黑" pitchFamily="34" charset="-122"/>
                <a:cs typeface="Arial" pitchFamily="34" charset="0"/>
              </a:rPr>
              <a:t>传输属性</a:t>
            </a:r>
            <a:endParaRPr lang="en-US" altLang="zh-CN" sz="1400" kern="0" dirty="0">
              <a:solidFill>
                <a:sysClr val="window" lastClr="FFFFFF"/>
              </a:solidFill>
              <a:latin typeface="Arial" pitchFamily="34" charset="0"/>
              <a:ea typeface="微软雅黑" pitchFamily="34" charset="-122"/>
              <a:cs typeface="Arial" pitchFamily="34" charset="0"/>
            </a:endParaRPr>
          </a:p>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88" name="矩形 87">
            <a:extLst>
              <a:ext uri="{FF2B5EF4-FFF2-40B4-BE49-F238E27FC236}">
                <a16:creationId xmlns:a16="http://schemas.microsoft.com/office/drawing/2014/main" id="{4C308DBD-76E0-4EC6-96B3-FD3F86CF3C01}"/>
              </a:ext>
            </a:extLst>
          </p:cNvPr>
          <p:cNvSpPr/>
          <p:nvPr/>
        </p:nvSpPr>
        <p:spPr>
          <a:xfrm>
            <a:off x="0" y="4725144"/>
            <a:ext cx="1834743" cy="125874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矩形 89">
            <a:extLst>
              <a:ext uri="{FF2B5EF4-FFF2-40B4-BE49-F238E27FC236}">
                <a16:creationId xmlns:a16="http://schemas.microsoft.com/office/drawing/2014/main" id="{B7BA9E82-A4AA-4302-B92A-C8BC7FFEE17D}"/>
              </a:ext>
            </a:extLst>
          </p:cNvPr>
          <p:cNvSpPr/>
          <p:nvPr/>
        </p:nvSpPr>
        <p:spPr>
          <a:xfrm>
            <a:off x="-1" y="4027599"/>
            <a:ext cx="10350595" cy="1406300"/>
          </a:xfrm>
          <a:prstGeom prst="rect">
            <a:avLst/>
          </a:prstGeom>
          <a:solidFill>
            <a:srgbClr val="BD9A6B"/>
          </a:solidFill>
          <a:ln w="25400" cap="flat" cmpd="sng" algn="ctr">
            <a:noFill/>
            <a:prstDash val="solid"/>
          </a:ln>
          <a:effectLst/>
        </p:spPr>
        <p:txBody>
          <a:bodyPr rtlCol="0" anchor="ctr"/>
          <a:lstStyle/>
          <a:p>
            <a:pPr lvl="1">
              <a:defRPr/>
            </a:pPr>
            <a:r>
              <a:rPr lang="zh-CN" altLang="en-US" sz="1800" b="1" kern="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事务层基于来自核心的请求构建TLP报头、数据有效负载和摘要。在向数据链路层发送TLP之前，必须应用流控制信用和排序规则</a:t>
            </a:r>
            <a:endPar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endParaRPr>
          </a:p>
        </p:txBody>
      </p:sp>
      <p:sp>
        <p:nvSpPr>
          <p:cNvPr id="92" name="矩形 91">
            <a:extLst>
              <a:ext uri="{FF2B5EF4-FFF2-40B4-BE49-F238E27FC236}">
                <a16:creationId xmlns:a16="http://schemas.microsoft.com/office/drawing/2014/main" id="{45C33C22-3E20-4625-BB3B-4D5D8752E573}"/>
              </a:ext>
            </a:extLst>
          </p:cNvPr>
          <p:cNvSpPr/>
          <p:nvPr/>
        </p:nvSpPr>
        <p:spPr>
          <a:xfrm>
            <a:off x="10330690" y="4013994"/>
            <a:ext cx="1835696" cy="1406300"/>
          </a:xfrm>
          <a:prstGeom prst="rect">
            <a:avLst/>
          </a:prstGeom>
          <a:solidFill>
            <a:srgbClr val="7A5D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1" name="矩形 90">
            <a:extLst>
              <a:ext uri="{FF2B5EF4-FFF2-40B4-BE49-F238E27FC236}">
                <a16:creationId xmlns:a16="http://schemas.microsoft.com/office/drawing/2014/main" id="{C5F1F433-EB94-485E-B028-D3E01EFCA97C}"/>
              </a:ext>
            </a:extLst>
          </p:cNvPr>
          <p:cNvSpPr/>
          <p:nvPr/>
        </p:nvSpPr>
        <p:spPr>
          <a:xfrm>
            <a:off x="10380798" y="4057761"/>
            <a:ext cx="1769995" cy="1376138"/>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93" name="等腰三角形 92">
            <a:extLst>
              <a:ext uri="{FF2B5EF4-FFF2-40B4-BE49-F238E27FC236}">
                <a16:creationId xmlns:a16="http://schemas.microsoft.com/office/drawing/2014/main" id="{A168D006-5930-4E4A-997A-79053B63017D}"/>
              </a:ext>
            </a:extLst>
          </p:cNvPr>
          <p:cNvSpPr/>
          <p:nvPr/>
        </p:nvSpPr>
        <p:spPr>
          <a:xfrm rot="16200000" flipH="1">
            <a:off x="10264883" y="4573905"/>
            <a:ext cx="292243" cy="288433"/>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TextBox 46">
            <a:extLst>
              <a:ext uri="{FF2B5EF4-FFF2-40B4-BE49-F238E27FC236}">
                <a16:creationId xmlns:a16="http://schemas.microsoft.com/office/drawing/2014/main" id="{8E553562-F9AD-4253-BD77-CA9ADE7304F9}"/>
              </a:ext>
            </a:extLst>
          </p:cNvPr>
          <p:cNvSpPr txBox="1"/>
          <p:nvPr/>
        </p:nvSpPr>
        <p:spPr>
          <a:xfrm>
            <a:off x="10655622" y="4362881"/>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7A5D36"/>
                </a:solidFill>
                <a:latin typeface="Arial Black" pitchFamily="34" charset="0"/>
                <a:ea typeface="微软雅黑" pitchFamily="34" charset="-122"/>
              </a:rPr>
              <a:t>02</a:t>
            </a:r>
            <a:endParaRPr kumimoji="0" lang="zh-CN" altLang="en-US" sz="4800" b="1" i="0" u="none" strike="noStrike" kern="0" cap="none" spc="0" normalizeH="0" baseline="0" noProof="0" dirty="0">
              <a:ln>
                <a:noFill/>
              </a:ln>
              <a:solidFill>
                <a:srgbClr val="7A5D36"/>
              </a:solidFill>
              <a:effectLst/>
              <a:uLnTx/>
              <a:uFillTx/>
              <a:latin typeface="Arial Black" pitchFamily="34" charset="0"/>
              <a:ea typeface="微软雅黑" pitchFamily="34" charset="-122"/>
            </a:endParaRPr>
          </a:p>
        </p:txBody>
      </p:sp>
      <p:sp>
        <p:nvSpPr>
          <p:cNvPr id="95" name="TextBox 26">
            <a:extLst>
              <a:ext uri="{FF2B5EF4-FFF2-40B4-BE49-F238E27FC236}">
                <a16:creationId xmlns:a16="http://schemas.microsoft.com/office/drawing/2014/main" id="{5266A09A-F777-43DF-91D9-47C965B64C3F}"/>
              </a:ext>
            </a:extLst>
          </p:cNvPr>
          <p:cNvSpPr txBox="1"/>
          <p:nvPr/>
        </p:nvSpPr>
        <p:spPr>
          <a:xfrm>
            <a:off x="2082826" y="5654139"/>
            <a:ext cx="5688632" cy="65703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r>
              <a:rPr lang="en-US" altLang="zh-CN" sz="3200" b="1" dirty="0"/>
              <a:t>TLPs Are Assembled And Disassembled</a:t>
            </a:r>
          </a:p>
        </p:txBody>
      </p:sp>
    </p:spTree>
    <p:extLst>
      <p:ext uri="{BB962C8B-B14F-4D97-AF65-F5344CB8AC3E}">
        <p14:creationId xmlns:p14="http://schemas.microsoft.com/office/powerpoint/2010/main" val="124119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27765FE7-5B2F-4090-8D93-68DFB3F7F6E1}"/>
              </a:ext>
            </a:extLst>
          </p:cNvPr>
          <p:cNvCxnSpPr>
            <a:cxnSpLocks/>
          </p:cNvCxnSpPr>
          <p:nvPr/>
        </p:nvCxnSpPr>
        <p:spPr>
          <a:xfrm flipV="1">
            <a:off x="451352" y="1169988"/>
            <a:ext cx="1930246" cy="5688012"/>
          </a:xfrm>
          <a:prstGeom prst="line">
            <a:avLst/>
          </a:prstGeom>
          <a:noFill/>
          <a:ln w="57150" cap="flat" cmpd="sng" algn="ctr">
            <a:solidFill>
              <a:sysClr val="window" lastClr="FFFFFF"/>
            </a:solidFill>
            <a:prstDash val="solid"/>
          </a:ln>
          <a:effectLst/>
        </p:spPr>
      </p:cxnSp>
      <p:cxnSp>
        <p:nvCxnSpPr>
          <p:cNvPr id="85" name="直接连接符 84">
            <a:extLst>
              <a:ext uri="{FF2B5EF4-FFF2-40B4-BE49-F238E27FC236}">
                <a16:creationId xmlns:a16="http://schemas.microsoft.com/office/drawing/2014/main" id="{EC987A60-6489-4F83-8D62-15BE9835A9D2}"/>
              </a:ext>
            </a:extLst>
          </p:cNvPr>
          <p:cNvCxnSpPr>
            <a:cxnSpLocks/>
          </p:cNvCxnSpPr>
          <p:nvPr/>
        </p:nvCxnSpPr>
        <p:spPr>
          <a:xfrm flipH="1" flipV="1">
            <a:off x="3107388" y="1141412"/>
            <a:ext cx="1534950" cy="5716589"/>
          </a:xfrm>
          <a:prstGeom prst="line">
            <a:avLst/>
          </a:prstGeom>
          <a:noFill/>
          <a:ln w="57150" cap="flat" cmpd="sng" algn="ctr">
            <a:solidFill>
              <a:sysClr val="window" lastClr="FFFFFF"/>
            </a:solidFill>
            <a:prstDash val="solid"/>
          </a:ln>
          <a:effectLst/>
        </p:spPr>
      </p:cxnSp>
      <p:cxnSp>
        <p:nvCxnSpPr>
          <p:cNvPr id="86" name="直接连接符 85">
            <a:extLst>
              <a:ext uri="{FF2B5EF4-FFF2-40B4-BE49-F238E27FC236}">
                <a16:creationId xmlns:a16="http://schemas.microsoft.com/office/drawing/2014/main" id="{DB379212-D423-4798-9D15-890B8EBD25CA}"/>
              </a:ext>
            </a:extLst>
          </p:cNvPr>
          <p:cNvCxnSpPr>
            <a:cxnSpLocks/>
          </p:cNvCxnSpPr>
          <p:nvPr/>
        </p:nvCxnSpPr>
        <p:spPr>
          <a:xfrm flipV="1">
            <a:off x="2498026" y="1123286"/>
            <a:ext cx="157532" cy="5734714"/>
          </a:xfrm>
          <a:prstGeom prst="line">
            <a:avLst/>
          </a:prstGeom>
          <a:noFill/>
          <a:ln w="57150" cap="flat" cmpd="sng" algn="ctr">
            <a:solidFill>
              <a:sysClr val="window" lastClr="FFFFFF"/>
            </a:solidFill>
            <a:prstDash val="solid"/>
          </a:ln>
          <a:effectLst/>
        </p:spPr>
      </p:cxnSp>
      <p:cxnSp>
        <p:nvCxnSpPr>
          <p:cNvPr id="87" name="直接连接符 86">
            <a:extLst>
              <a:ext uri="{FF2B5EF4-FFF2-40B4-BE49-F238E27FC236}">
                <a16:creationId xmlns:a16="http://schemas.microsoft.com/office/drawing/2014/main" id="{458DE6F4-7804-44CB-AFDF-86475D9DB4AE}"/>
              </a:ext>
            </a:extLst>
          </p:cNvPr>
          <p:cNvCxnSpPr>
            <a:cxnSpLocks/>
          </p:cNvCxnSpPr>
          <p:nvPr/>
        </p:nvCxnSpPr>
        <p:spPr>
          <a:xfrm flipV="1">
            <a:off x="2747201" y="1645571"/>
            <a:ext cx="83574" cy="5212430"/>
          </a:xfrm>
          <a:prstGeom prst="line">
            <a:avLst/>
          </a:prstGeom>
          <a:noFill/>
          <a:ln w="57150" cap="flat" cmpd="sng" algn="ctr">
            <a:solidFill>
              <a:sysClr val="window" lastClr="FFFFFF"/>
            </a:solidFill>
            <a:prstDash val="dashDot"/>
          </a:ln>
          <a:effectLst/>
        </p:spPr>
      </p:cxnSp>
      <p:sp>
        <p:nvSpPr>
          <p:cNvPr id="88" name="矩形 87">
            <a:extLst>
              <a:ext uri="{FF2B5EF4-FFF2-40B4-BE49-F238E27FC236}">
                <a16:creationId xmlns:a16="http://schemas.microsoft.com/office/drawing/2014/main" id="{4C308DBD-76E0-4EC6-96B3-FD3F86CF3C01}"/>
              </a:ext>
            </a:extLst>
          </p:cNvPr>
          <p:cNvSpPr/>
          <p:nvPr/>
        </p:nvSpPr>
        <p:spPr>
          <a:xfrm>
            <a:off x="0" y="4725144"/>
            <a:ext cx="1834743" cy="125874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5" name="TextBox 26">
            <a:extLst>
              <a:ext uri="{FF2B5EF4-FFF2-40B4-BE49-F238E27FC236}">
                <a16:creationId xmlns:a16="http://schemas.microsoft.com/office/drawing/2014/main" id="{5266A09A-F777-43DF-91D9-47C965B64C3F}"/>
              </a:ext>
            </a:extLst>
          </p:cNvPr>
          <p:cNvSpPr txBox="1"/>
          <p:nvPr/>
        </p:nvSpPr>
        <p:spPr>
          <a:xfrm>
            <a:off x="2082826" y="5654139"/>
            <a:ext cx="5688632" cy="65703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r>
              <a:rPr lang="en-US" altLang="zh-CN" sz="3200" b="1" dirty="0"/>
              <a:t>TLPs Are Assembled And Disassembled</a:t>
            </a:r>
          </a:p>
        </p:txBody>
      </p:sp>
      <p:sp>
        <p:nvSpPr>
          <p:cNvPr id="23" name="矩形 22">
            <a:extLst>
              <a:ext uri="{FF2B5EF4-FFF2-40B4-BE49-F238E27FC236}">
                <a16:creationId xmlns:a16="http://schemas.microsoft.com/office/drawing/2014/main" id="{51AAB988-99C7-4E61-8A5A-8AB092122686}"/>
              </a:ext>
            </a:extLst>
          </p:cNvPr>
          <p:cNvSpPr/>
          <p:nvPr/>
        </p:nvSpPr>
        <p:spPr>
          <a:xfrm>
            <a:off x="1925667" y="1842519"/>
            <a:ext cx="10266333" cy="1305245"/>
          </a:xfrm>
          <a:prstGeom prst="rect">
            <a:avLst/>
          </a:prstGeom>
          <a:solidFill>
            <a:srgbClr val="8A4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椭圆 3">
            <a:extLst>
              <a:ext uri="{FF2B5EF4-FFF2-40B4-BE49-F238E27FC236}">
                <a16:creationId xmlns:a16="http://schemas.microsoft.com/office/drawing/2014/main" id="{CA5C0DFC-6790-4D01-9A67-B8BC54204F1A}"/>
              </a:ext>
            </a:extLst>
          </p:cNvPr>
          <p:cNvSpPr/>
          <p:nvPr/>
        </p:nvSpPr>
        <p:spPr>
          <a:xfrm rot="5400000" flipH="1">
            <a:off x="1389820" y="2353392"/>
            <a:ext cx="1314410" cy="292663"/>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351D1B"/>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a:extLst>
              <a:ext uri="{FF2B5EF4-FFF2-40B4-BE49-F238E27FC236}">
                <a16:creationId xmlns:a16="http://schemas.microsoft.com/office/drawing/2014/main" id="{F5D431B6-D9BA-442E-B113-723CA40705B7}"/>
              </a:ext>
            </a:extLst>
          </p:cNvPr>
          <p:cNvSpPr/>
          <p:nvPr/>
        </p:nvSpPr>
        <p:spPr>
          <a:xfrm>
            <a:off x="37288" y="1842519"/>
            <a:ext cx="2662796" cy="1305245"/>
          </a:xfrm>
          <a:prstGeom prst="rect">
            <a:avLst/>
          </a:prstGeom>
          <a:solidFill>
            <a:srgbClr val="351D1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等腰三角形 25">
            <a:extLst>
              <a:ext uri="{FF2B5EF4-FFF2-40B4-BE49-F238E27FC236}">
                <a16:creationId xmlns:a16="http://schemas.microsoft.com/office/drawing/2014/main" id="{AD280D7C-C946-453B-8412-2B876528CED3}"/>
              </a:ext>
            </a:extLst>
          </p:cNvPr>
          <p:cNvSpPr/>
          <p:nvPr/>
        </p:nvSpPr>
        <p:spPr>
          <a:xfrm rot="5400000">
            <a:off x="2611047" y="2427346"/>
            <a:ext cx="172932" cy="208751"/>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TextBox 41">
            <a:extLst>
              <a:ext uri="{FF2B5EF4-FFF2-40B4-BE49-F238E27FC236}">
                <a16:creationId xmlns:a16="http://schemas.microsoft.com/office/drawing/2014/main" id="{31725C2B-B7D0-49DC-B630-FE18237B9CCF}"/>
              </a:ext>
            </a:extLst>
          </p:cNvPr>
          <p:cNvSpPr txBox="1"/>
          <p:nvPr/>
        </p:nvSpPr>
        <p:spPr>
          <a:xfrm>
            <a:off x="3462133" y="2085069"/>
            <a:ext cx="8377552" cy="77745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当在数据链路层接收到</a:t>
            </a:r>
            <a:r>
              <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TLP</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时，分配序列号并且计算</a:t>
            </a:r>
            <a:r>
              <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TLP</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的链路</a:t>
            </a:r>
            <a:r>
              <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CRC</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（包括序列号）。然后</a:t>
            </a:r>
            <a:r>
              <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TLP</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被传递给物理层</a:t>
            </a:r>
          </a:p>
        </p:txBody>
      </p:sp>
      <p:sp>
        <p:nvSpPr>
          <p:cNvPr id="28" name="矩形 27">
            <a:extLst>
              <a:ext uri="{FF2B5EF4-FFF2-40B4-BE49-F238E27FC236}">
                <a16:creationId xmlns:a16="http://schemas.microsoft.com/office/drawing/2014/main" id="{D09A4252-2CB8-4F00-98CD-19F48179910F}"/>
              </a:ext>
            </a:extLst>
          </p:cNvPr>
          <p:cNvSpPr/>
          <p:nvPr/>
        </p:nvSpPr>
        <p:spPr>
          <a:xfrm>
            <a:off x="49940" y="1875964"/>
            <a:ext cx="2587163" cy="1267578"/>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48">
            <a:extLst>
              <a:ext uri="{FF2B5EF4-FFF2-40B4-BE49-F238E27FC236}">
                <a16:creationId xmlns:a16="http://schemas.microsoft.com/office/drawing/2014/main" id="{C38BF77F-CB28-47DF-B62D-7236977A7DF4}"/>
              </a:ext>
            </a:extLst>
          </p:cNvPr>
          <p:cNvSpPr txBox="1"/>
          <p:nvPr/>
        </p:nvSpPr>
        <p:spPr>
          <a:xfrm>
            <a:off x="582696" y="2132836"/>
            <a:ext cx="1867776" cy="836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351D1B"/>
                </a:solidFill>
                <a:latin typeface="Arial Black" pitchFamily="34" charset="0"/>
                <a:ea typeface="微软雅黑" pitchFamily="34" charset="-122"/>
              </a:rPr>
              <a:t>03</a:t>
            </a:r>
            <a:endParaRPr kumimoji="0" lang="zh-CN" altLang="en-US" sz="4800" b="1" i="0" u="none" strike="noStrike" kern="0" cap="none" spc="0" normalizeH="0" baseline="0" noProof="0" dirty="0">
              <a:ln>
                <a:noFill/>
              </a:ln>
              <a:solidFill>
                <a:srgbClr val="351D1B"/>
              </a:solidFill>
              <a:effectLst/>
              <a:uLnTx/>
              <a:uFillTx/>
              <a:latin typeface="Arial Black" pitchFamily="34" charset="0"/>
              <a:ea typeface="微软雅黑" pitchFamily="34" charset="-122"/>
            </a:endParaRPr>
          </a:p>
        </p:txBody>
      </p:sp>
      <p:sp>
        <p:nvSpPr>
          <p:cNvPr id="32" name="矩形 31">
            <a:extLst>
              <a:ext uri="{FF2B5EF4-FFF2-40B4-BE49-F238E27FC236}">
                <a16:creationId xmlns:a16="http://schemas.microsoft.com/office/drawing/2014/main" id="{D70D221F-C57B-41A7-BB97-03246B42C2C0}"/>
              </a:ext>
            </a:extLst>
          </p:cNvPr>
          <p:cNvSpPr/>
          <p:nvPr/>
        </p:nvSpPr>
        <p:spPr>
          <a:xfrm>
            <a:off x="14746" y="3605747"/>
            <a:ext cx="10266333" cy="1406300"/>
          </a:xfrm>
          <a:prstGeom prst="rect">
            <a:avLst/>
          </a:prstGeom>
          <a:solidFill>
            <a:schemeClr val="tx2">
              <a:lumMod val="40000"/>
              <a:lumOff val="6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在物理层，执行</a:t>
            </a:r>
            <a:r>
              <a:rPr lang="en-US" altLang="zh-CN" kern="0" dirty="0">
                <a:solidFill>
                  <a:sysClr val="window" lastClr="FFFFFF"/>
                </a:solidFill>
                <a:latin typeface="Calibri"/>
                <a:ea typeface="宋体"/>
              </a:rPr>
              <a:t>B</a:t>
            </a:r>
            <a:r>
              <a:rPr kumimoji="0" lang="en-US" altLang="zh-CN" sz="1800" b="0" i="0" u="none" strike="noStrike" kern="0" cap="none" spc="0" normalizeH="0" baseline="0" noProof="0" dirty="0" err="1">
                <a:ln>
                  <a:noFill/>
                </a:ln>
                <a:solidFill>
                  <a:sysClr val="window" lastClr="FFFFFF"/>
                </a:solidFill>
                <a:effectLst/>
                <a:uLnTx/>
                <a:uFillTx/>
                <a:latin typeface="Calibri"/>
                <a:ea typeface="宋体"/>
                <a:cs typeface="+mn-cs"/>
              </a:rPr>
              <a:t>yte</a:t>
            </a: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 Striping</a:t>
            </a: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a:t>
            </a:r>
            <a:r>
              <a:rPr lang="zh-CN" altLang="en-US" kern="0" dirty="0">
                <a:solidFill>
                  <a:sysClr val="window" lastClr="FFFFFF"/>
                </a:solidFill>
                <a:latin typeface="Calibri"/>
                <a:ea typeface="宋体"/>
              </a:rPr>
              <a:t>扰码</a:t>
            </a: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、编码和串行化。</a:t>
            </a: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STP</a:t>
            </a: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和</a:t>
            </a: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END</a:t>
            </a: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控制（</a:t>
            </a: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K</a:t>
            </a:r>
            <a:r>
              <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rPr>
              <a:t>）字符被附加到数据包中。数据包在链路的传输端发出。</a:t>
            </a:r>
          </a:p>
        </p:txBody>
      </p:sp>
      <p:sp>
        <p:nvSpPr>
          <p:cNvPr id="34" name="矩形 33">
            <a:extLst>
              <a:ext uri="{FF2B5EF4-FFF2-40B4-BE49-F238E27FC236}">
                <a16:creationId xmlns:a16="http://schemas.microsoft.com/office/drawing/2014/main" id="{4D1D011C-3D46-4A03-828C-8D7CB6C63312}"/>
              </a:ext>
            </a:extLst>
          </p:cNvPr>
          <p:cNvSpPr/>
          <p:nvPr/>
        </p:nvSpPr>
        <p:spPr>
          <a:xfrm>
            <a:off x="10271042" y="3558197"/>
            <a:ext cx="1910922" cy="1415465"/>
          </a:xfrm>
          <a:prstGeom prst="rect">
            <a:avLst/>
          </a:prstGeom>
          <a:solidFill>
            <a:schemeClr val="tx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等腰三角形 34">
            <a:extLst>
              <a:ext uri="{FF2B5EF4-FFF2-40B4-BE49-F238E27FC236}">
                <a16:creationId xmlns:a16="http://schemas.microsoft.com/office/drawing/2014/main" id="{CD9CB7A5-B196-43A5-BF73-014BD5EF219B}"/>
              </a:ext>
            </a:extLst>
          </p:cNvPr>
          <p:cNvSpPr/>
          <p:nvPr/>
        </p:nvSpPr>
        <p:spPr>
          <a:xfrm rot="16200000" flipH="1">
            <a:off x="10092957" y="4230350"/>
            <a:ext cx="319848" cy="1480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矩形 32">
            <a:extLst>
              <a:ext uri="{FF2B5EF4-FFF2-40B4-BE49-F238E27FC236}">
                <a16:creationId xmlns:a16="http://schemas.microsoft.com/office/drawing/2014/main" id="{4083BA7C-6EEF-482C-9E2E-884C261CB5A4}"/>
              </a:ext>
            </a:extLst>
          </p:cNvPr>
          <p:cNvSpPr/>
          <p:nvPr/>
        </p:nvSpPr>
        <p:spPr>
          <a:xfrm>
            <a:off x="10295825" y="3597961"/>
            <a:ext cx="1865100" cy="140630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TextBox 46">
            <a:extLst>
              <a:ext uri="{FF2B5EF4-FFF2-40B4-BE49-F238E27FC236}">
                <a16:creationId xmlns:a16="http://schemas.microsoft.com/office/drawing/2014/main" id="{7B1469E9-E425-488F-8616-F44EC9DA3803}"/>
              </a:ext>
            </a:extLst>
          </p:cNvPr>
          <p:cNvSpPr txBox="1"/>
          <p:nvPr/>
        </p:nvSpPr>
        <p:spPr>
          <a:xfrm>
            <a:off x="10637723" y="3944971"/>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7A5D36"/>
                </a:solidFill>
                <a:latin typeface="Arial Black" pitchFamily="34" charset="0"/>
                <a:ea typeface="微软雅黑" pitchFamily="34" charset="-122"/>
              </a:rPr>
              <a:t>04</a:t>
            </a:r>
            <a:endParaRPr kumimoji="0" lang="zh-CN" altLang="en-US" sz="4800" b="1" i="0" u="none" strike="noStrike" kern="0" cap="none" spc="0" normalizeH="0" baseline="0" noProof="0" dirty="0">
              <a:ln>
                <a:noFill/>
              </a:ln>
              <a:solidFill>
                <a:srgbClr val="7A5D36"/>
              </a:solidFill>
              <a:effectLst/>
              <a:uLnTx/>
              <a:uFillTx/>
              <a:latin typeface="Arial Black" pitchFamily="34" charset="0"/>
              <a:ea typeface="微软雅黑" pitchFamily="34" charset="-122"/>
            </a:endParaRPr>
          </a:p>
        </p:txBody>
      </p:sp>
    </p:spTree>
    <p:extLst>
      <p:ext uri="{BB962C8B-B14F-4D97-AF65-F5344CB8AC3E}">
        <p14:creationId xmlns:p14="http://schemas.microsoft.com/office/powerpoint/2010/main" val="319708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27765FE7-5B2F-4090-8D93-68DFB3F7F6E1}"/>
              </a:ext>
            </a:extLst>
          </p:cNvPr>
          <p:cNvCxnSpPr>
            <a:cxnSpLocks/>
          </p:cNvCxnSpPr>
          <p:nvPr/>
        </p:nvCxnSpPr>
        <p:spPr>
          <a:xfrm flipV="1">
            <a:off x="451352" y="1169988"/>
            <a:ext cx="1930246" cy="5688012"/>
          </a:xfrm>
          <a:prstGeom prst="line">
            <a:avLst/>
          </a:prstGeom>
          <a:noFill/>
          <a:ln w="57150" cap="flat" cmpd="sng" algn="ctr">
            <a:solidFill>
              <a:sysClr val="window" lastClr="FFFFFF"/>
            </a:solidFill>
            <a:prstDash val="solid"/>
          </a:ln>
          <a:effectLst/>
        </p:spPr>
      </p:cxnSp>
      <p:cxnSp>
        <p:nvCxnSpPr>
          <p:cNvPr id="85" name="直接连接符 84">
            <a:extLst>
              <a:ext uri="{FF2B5EF4-FFF2-40B4-BE49-F238E27FC236}">
                <a16:creationId xmlns:a16="http://schemas.microsoft.com/office/drawing/2014/main" id="{EC987A60-6489-4F83-8D62-15BE9835A9D2}"/>
              </a:ext>
            </a:extLst>
          </p:cNvPr>
          <p:cNvCxnSpPr>
            <a:cxnSpLocks/>
          </p:cNvCxnSpPr>
          <p:nvPr/>
        </p:nvCxnSpPr>
        <p:spPr>
          <a:xfrm flipH="1" flipV="1">
            <a:off x="3107388" y="1141412"/>
            <a:ext cx="1534950" cy="5716589"/>
          </a:xfrm>
          <a:prstGeom prst="line">
            <a:avLst/>
          </a:prstGeom>
          <a:noFill/>
          <a:ln w="57150" cap="flat" cmpd="sng" algn="ctr">
            <a:solidFill>
              <a:sysClr val="window" lastClr="FFFFFF"/>
            </a:solidFill>
            <a:prstDash val="solid"/>
          </a:ln>
          <a:effectLst/>
        </p:spPr>
      </p:cxnSp>
      <p:cxnSp>
        <p:nvCxnSpPr>
          <p:cNvPr id="86" name="直接连接符 85">
            <a:extLst>
              <a:ext uri="{FF2B5EF4-FFF2-40B4-BE49-F238E27FC236}">
                <a16:creationId xmlns:a16="http://schemas.microsoft.com/office/drawing/2014/main" id="{DB379212-D423-4798-9D15-890B8EBD25CA}"/>
              </a:ext>
            </a:extLst>
          </p:cNvPr>
          <p:cNvCxnSpPr>
            <a:cxnSpLocks/>
          </p:cNvCxnSpPr>
          <p:nvPr/>
        </p:nvCxnSpPr>
        <p:spPr>
          <a:xfrm flipV="1">
            <a:off x="2498026" y="1123286"/>
            <a:ext cx="157532" cy="5734714"/>
          </a:xfrm>
          <a:prstGeom prst="line">
            <a:avLst/>
          </a:prstGeom>
          <a:noFill/>
          <a:ln w="57150" cap="flat" cmpd="sng" algn="ctr">
            <a:solidFill>
              <a:sysClr val="window" lastClr="FFFFFF"/>
            </a:solidFill>
            <a:prstDash val="solid"/>
          </a:ln>
          <a:effectLst/>
        </p:spPr>
      </p:cxnSp>
      <p:cxnSp>
        <p:nvCxnSpPr>
          <p:cNvPr id="87" name="直接连接符 86">
            <a:extLst>
              <a:ext uri="{FF2B5EF4-FFF2-40B4-BE49-F238E27FC236}">
                <a16:creationId xmlns:a16="http://schemas.microsoft.com/office/drawing/2014/main" id="{458DE6F4-7804-44CB-AFDF-86475D9DB4AE}"/>
              </a:ext>
            </a:extLst>
          </p:cNvPr>
          <p:cNvCxnSpPr>
            <a:cxnSpLocks/>
          </p:cNvCxnSpPr>
          <p:nvPr/>
        </p:nvCxnSpPr>
        <p:spPr>
          <a:xfrm flipV="1">
            <a:off x="2747201" y="1645571"/>
            <a:ext cx="83574" cy="5212430"/>
          </a:xfrm>
          <a:prstGeom prst="line">
            <a:avLst/>
          </a:prstGeom>
          <a:noFill/>
          <a:ln w="57150" cap="flat" cmpd="sng" algn="ctr">
            <a:solidFill>
              <a:sysClr val="window" lastClr="FFFFFF"/>
            </a:solidFill>
            <a:prstDash val="dashDot"/>
          </a:ln>
          <a:effectLst/>
        </p:spPr>
      </p:cxnSp>
      <p:sp>
        <p:nvSpPr>
          <p:cNvPr id="29" name="TextBox 34">
            <a:extLst>
              <a:ext uri="{FF2B5EF4-FFF2-40B4-BE49-F238E27FC236}">
                <a16:creationId xmlns:a16="http://schemas.microsoft.com/office/drawing/2014/main" id="{8D7D9E99-0AC9-40CD-A6CD-A017B27B95A7}"/>
              </a:ext>
            </a:extLst>
          </p:cNvPr>
          <p:cNvSpPr txBox="1"/>
          <p:nvPr/>
        </p:nvSpPr>
        <p:spPr>
          <a:xfrm>
            <a:off x="711467" y="3340148"/>
            <a:ext cx="1303022"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a:t>
            </a:r>
          </a:p>
        </p:txBody>
      </p:sp>
      <p:sp>
        <p:nvSpPr>
          <p:cNvPr id="30" name="TextBox 35">
            <a:extLst>
              <a:ext uri="{FF2B5EF4-FFF2-40B4-BE49-F238E27FC236}">
                <a16:creationId xmlns:a16="http://schemas.microsoft.com/office/drawing/2014/main" id="{CC1A104A-0F33-43D6-A26E-8B9F4048A238}"/>
              </a:ext>
            </a:extLst>
          </p:cNvPr>
          <p:cNvSpPr txBox="1"/>
          <p:nvPr/>
        </p:nvSpPr>
        <p:spPr>
          <a:xfrm>
            <a:off x="681543" y="2599240"/>
            <a:ext cx="1213604"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66" name="矩形 65">
            <a:extLst>
              <a:ext uri="{FF2B5EF4-FFF2-40B4-BE49-F238E27FC236}">
                <a16:creationId xmlns:a16="http://schemas.microsoft.com/office/drawing/2014/main" id="{6DC5ECBE-A91D-4CF2-AA66-BCA57D353531}"/>
              </a:ext>
            </a:extLst>
          </p:cNvPr>
          <p:cNvSpPr/>
          <p:nvPr/>
        </p:nvSpPr>
        <p:spPr>
          <a:xfrm>
            <a:off x="1815675" y="1771161"/>
            <a:ext cx="10328594" cy="1286450"/>
          </a:xfrm>
          <a:prstGeom prst="rect">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椭圆 3">
            <a:extLst>
              <a:ext uri="{FF2B5EF4-FFF2-40B4-BE49-F238E27FC236}">
                <a16:creationId xmlns:a16="http://schemas.microsoft.com/office/drawing/2014/main" id="{27ED4D85-C5B7-4696-8FD3-B420DC931D78}"/>
              </a:ext>
            </a:extLst>
          </p:cNvPr>
          <p:cNvSpPr/>
          <p:nvPr/>
        </p:nvSpPr>
        <p:spPr>
          <a:xfrm rot="5400000" flipH="1">
            <a:off x="1322863" y="2297504"/>
            <a:ext cx="1286449" cy="23347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4BACC6">
                  <a:lumMod val="50000"/>
                  <a:alpha val="82000"/>
                </a:srgbClr>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矩形 67">
            <a:extLst>
              <a:ext uri="{FF2B5EF4-FFF2-40B4-BE49-F238E27FC236}">
                <a16:creationId xmlns:a16="http://schemas.microsoft.com/office/drawing/2014/main" id="{6AC28652-66A0-47C8-ADCB-DF75208D5E7C}"/>
              </a:ext>
            </a:extLst>
          </p:cNvPr>
          <p:cNvSpPr/>
          <p:nvPr/>
        </p:nvSpPr>
        <p:spPr>
          <a:xfrm>
            <a:off x="-8996" y="1771161"/>
            <a:ext cx="1863406" cy="1311261"/>
          </a:xfrm>
          <a:prstGeom prst="rect">
            <a:avLst/>
          </a:prstGeom>
          <a:solidFill>
            <a:schemeClr val="accent2">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矩形 68">
            <a:extLst>
              <a:ext uri="{FF2B5EF4-FFF2-40B4-BE49-F238E27FC236}">
                <a16:creationId xmlns:a16="http://schemas.microsoft.com/office/drawing/2014/main" id="{83F056C7-895A-4978-9FFE-9F619AEB8FD6}"/>
              </a:ext>
            </a:extLst>
          </p:cNvPr>
          <p:cNvSpPr/>
          <p:nvPr/>
        </p:nvSpPr>
        <p:spPr>
          <a:xfrm>
            <a:off x="5906" y="1795972"/>
            <a:ext cx="1809769" cy="128645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等腰三角形 69">
            <a:extLst>
              <a:ext uri="{FF2B5EF4-FFF2-40B4-BE49-F238E27FC236}">
                <a16:creationId xmlns:a16="http://schemas.microsoft.com/office/drawing/2014/main" id="{62416476-68B5-4FDA-B5FB-A58647E5957F}"/>
              </a:ext>
            </a:extLst>
          </p:cNvPr>
          <p:cNvSpPr/>
          <p:nvPr/>
        </p:nvSpPr>
        <p:spPr>
          <a:xfrm rot="5400000">
            <a:off x="1750456" y="2367217"/>
            <a:ext cx="240066" cy="178245"/>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TextBox 38">
            <a:extLst>
              <a:ext uri="{FF2B5EF4-FFF2-40B4-BE49-F238E27FC236}">
                <a16:creationId xmlns:a16="http://schemas.microsoft.com/office/drawing/2014/main" id="{DB700A05-05A5-4B41-8674-64325500E0F3}"/>
              </a:ext>
            </a:extLst>
          </p:cNvPr>
          <p:cNvSpPr txBox="1"/>
          <p:nvPr/>
        </p:nvSpPr>
        <p:spPr>
          <a:xfrm>
            <a:off x="303932" y="1945788"/>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05</a:t>
            </a:r>
            <a:endParaRPr kumimoji="0" lang="zh-CN" altLang="en-US"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76" name="TextBox 39">
            <a:extLst>
              <a:ext uri="{FF2B5EF4-FFF2-40B4-BE49-F238E27FC236}">
                <a16:creationId xmlns:a16="http://schemas.microsoft.com/office/drawing/2014/main" id="{228EFAAD-28CB-43EC-8C89-D48A4B1E8CFF}"/>
              </a:ext>
            </a:extLst>
          </p:cNvPr>
          <p:cNvSpPr txBox="1"/>
          <p:nvPr/>
        </p:nvSpPr>
        <p:spPr>
          <a:xfrm>
            <a:off x="2082316" y="2348286"/>
            <a:ext cx="8563430" cy="31816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在设备</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A</a:t>
            </a:r>
            <a:r>
              <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的物理层接收器处，执行反序列化、帧符号检查、解码和字节解条</a:t>
            </a:r>
          </a:p>
        </p:txBody>
      </p:sp>
      <p:sp>
        <p:nvSpPr>
          <p:cNvPr id="88" name="矩形 87">
            <a:extLst>
              <a:ext uri="{FF2B5EF4-FFF2-40B4-BE49-F238E27FC236}">
                <a16:creationId xmlns:a16="http://schemas.microsoft.com/office/drawing/2014/main" id="{4C308DBD-76E0-4EC6-96B3-FD3F86CF3C01}"/>
              </a:ext>
            </a:extLst>
          </p:cNvPr>
          <p:cNvSpPr/>
          <p:nvPr/>
        </p:nvSpPr>
        <p:spPr>
          <a:xfrm>
            <a:off x="0" y="4725144"/>
            <a:ext cx="1834743" cy="125874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矩形 89">
            <a:extLst>
              <a:ext uri="{FF2B5EF4-FFF2-40B4-BE49-F238E27FC236}">
                <a16:creationId xmlns:a16="http://schemas.microsoft.com/office/drawing/2014/main" id="{B7BA9E82-A4AA-4302-B92A-C8BC7FFEE17D}"/>
              </a:ext>
            </a:extLst>
          </p:cNvPr>
          <p:cNvSpPr/>
          <p:nvPr/>
        </p:nvSpPr>
        <p:spPr>
          <a:xfrm>
            <a:off x="-1" y="3469718"/>
            <a:ext cx="10350595" cy="1964181"/>
          </a:xfrm>
          <a:prstGeom prst="rect">
            <a:avLst/>
          </a:prstGeom>
          <a:solidFill>
            <a:srgbClr val="BD9A6B"/>
          </a:solidFill>
          <a:ln w="25400" cap="flat" cmpd="sng" algn="ctr">
            <a:noFill/>
            <a:prstDash val="solid"/>
          </a:ln>
          <a:effectLst/>
        </p:spPr>
        <p:txBody>
          <a:bodyPr rtlCol="0" anchor="ctr"/>
          <a:lstStyle/>
          <a:p>
            <a:pPr lvl="1">
              <a:defRPr/>
            </a:pPr>
            <a:r>
              <a:rPr lang="zh-CN" altLang="en-US"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接收端</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的数据链路层计算</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CRC</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并与接收值进行检查。</a:t>
            </a:r>
            <a:endPar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endParaRPr>
          </a:p>
          <a:p>
            <a:pPr lvl="1">
              <a:defRPr/>
            </a:pP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它还检查</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TLP</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的序列号是否存在违规。</a:t>
            </a:r>
            <a:endPar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endParaRPr>
          </a:p>
          <a:p>
            <a:pPr lvl="1">
              <a:defRPr/>
            </a:pP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如果没有错误，它将</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TLP</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传递到接收方的事务层。信息被解码并传递到设备</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A</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的核心。接收器的数据链路层还将通过向发送器发送</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Ack</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或</a:t>
            </a:r>
            <a:r>
              <a:rPr lang="en-US" altLang="zh-CN" sz="1800" b="1" kern="0" dirty="0" err="1">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Nak</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 DLLP</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来通知发送器处理</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TLP</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的成功或失败。</a:t>
            </a:r>
            <a:endPar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endParaRPr>
          </a:p>
          <a:p>
            <a:pPr lvl="1">
              <a:defRPr/>
            </a:pP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如果出现</a:t>
            </a:r>
            <a:r>
              <a:rPr lang="en-US" altLang="zh-CN" sz="1800" b="1" kern="0" dirty="0" err="1">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Nak</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（无确认），变送器将在其重试缓冲区中重新发送所有</a:t>
            </a:r>
            <a:r>
              <a:rPr lang="en-US" altLang="zh-CN"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TLP</a:t>
            </a:r>
            <a:r>
              <a:rPr lang="zh-CN" altLang="en-US" sz="1800" b="1" kern="0" dirty="0">
                <a:ln w="18415" cmpd="sng">
                  <a:noFill/>
                  <a:prstDash val="solid"/>
                </a:ln>
                <a:solidFill>
                  <a:sysClr val="window" lastClr="FFFFFF"/>
                </a:solidFill>
                <a:effectLst>
                  <a:outerShdw blurRad="50800" dist="38100" dir="5400000" algn="t" rotWithShape="0">
                    <a:prstClr val="black">
                      <a:alpha val="40000"/>
                    </a:prstClr>
                  </a:outerShdw>
                </a:effectLst>
                <a:latin typeface="Adidas Unity" pitchFamily="2" charset="0"/>
                <a:ea typeface="微软雅黑" pitchFamily="34" charset="-122"/>
                <a:cs typeface="Times New Roman" pitchFamily="18" charset="0"/>
              </a:rPr>
              <a:t>。</a:t>
            </a:r>
          </a:p>
        </p:txBody>
      </p:sp>
      <p:sp>
        <p:nvSpPr>
          <p:cNvPr id="92" name="矩形 91">
            <a:extLst>
              <a:ext uri="{FF2B5EF4-FFF2-40B4-BE49-F238E27FC236}">
                <a16:creationId xmlns:a16="http://schemas.microsoft.com/office/drawing/2014/main" id="{45C33C22-3E20-4625-BB3B-4D5D8752E573}"/>
              </a:ext>
            </a:extLst>
          </p:cNvPr>
          <p:cNvSpPr/>
          <p:nvPr/>
        </p:nvSpPr>
        <p:spPr>
          <a:xfrm>
            <a:off x="10330690" y="3469718"/>
            <a:ext cx="1835696" cy="1950576"/>
          </a:xfrm>
          <a:prstGeom prst="rect">
            <a:avLst/>
          </a:prstGeom>
          <a:solidFill>
            <a:srgbClr val="7A5D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1" name="矩形 90">
            <a:extLst>
              <a:ext uri="{FF2B5EF4-FFF2-40B4-BE49-F238E27FC236}">
                <a16:creationId xmlns:a16="http://schemas.microsoft.com/office/drawing/2014/main" id="{C5F1F433-EB94-485E-B028-D3E01EFCA97C}"/>
              </a:ext>
            </a:extLst>
          </p:cNvPr>
          <p:cNvSpPr/>
          <p:nvPr/>
        </p:nvSpPr>
        <p:spPr>
          <a:xfrm>
            <a:off x="10396391" y="3469719"/>
            <a:ext cx="1769995" cy="1950575"/>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93" name="等腰三角形 92">
            <a:extLst>
              <a:ext uri="{FF2B5EF4-FFF2-40B4-BE49-F238E27FC236}">
                <a16:creationId xmlns:a16="http://schemas.microsoft.com/office/drawing/2014/main" id="{A168D006-5930-4E4A-997A-79053B63017D}"/>
              </a:ext>
            </a:extLst>
          </p:cNvPr>
          <p:cNvSpPr/>
          <p:nvPr/>
        </p:nvSpPr>
        <p:spPr>
          <a:xfrm rot="16200000" flipH="1">
            <a:off x="10207676" y="4253691"/>
            <a:ext cx="292243" cy="288433"/>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TextBox 46">
            <a:extLst>
              <a:ext uri="{FF2B5EF4-FFF2-40B4-BE49-F238E27FC236}">
                <a16:creationId xmlns:a16="http://schemas.microsoft.com/office/drawing/2014/main" id="{8E553562-F9AD-4253-BD77-CA9ADE7304F9}"/>
              </a:ext>
            </a:extLst>
          </p:cNvPr>
          <p:cNvSpPr txBox="1"/>
          <p:nvPr/>
        </p:nvSpPr>
        <p:spPr>
          <a:xfrm>
            <a:off x="10670646" y="4010813"/>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7A5D36"/>
                </a:solidFill>
                <a:latin typeface="Arial Black" pitchFamily="34" charset="0"/>
                <a:ea typeface="微软雅黑" pitchFamily="34" charset="-122"/>
              </a:rPr>
              <a:t>06</a:t>
            </a:r>
            <a:endParaRPr kumimoji="0" lang="zh-CN" altLang="en-US" sz="4800" b="1" i="0" u="none" strike="noStrike" kern="0" cap="none" spc="0" normalizeH="0" baseline="0" noProof="0" dirty="0">
              <a:ln>
                <a:noFill/>
              </a:ln>
              <a:solidFill>
                <a:srgbClr val="7A5D36"/>
              </a:solidFill>
              <a:effectLst/>
              <a:uLnTx/>
              <a:uFillTx/>
              <a:latin typeface="Arial Black" pitchFamily="34" charset="0"/>
              <a:ea typeface="微软雅黑" pitchFamily="34" charset="-122"/>
            </a:endParaRPr>
          </a:p>
        </p:txBody>
      </p:sp>
      <p:sp>
        <p:nvSpPr>
          <p:cNvPr id="95" name="TextBox 26">
            <a:extLst>
              <a:ext uri="{FF2B5EF4-FFF2-40B4-BE49-F238E27FC236}">
                <a16:creationId xmlns:a16="http://schemas.microsoft.com/office/drawing/2014/main" id="{5266A09A-F777-43DF-91D9-47C965B64C3F}"/>
              </a:ext>
            </a:extLst>
          </p:cNvPr>
          <p:cNvSpPr txBox="1"/>
          <p:nvPr/>
        </p:nvSpPr>
        <p:spPr>
          <a:xfrm>
            <a:off x="2082826" y="5654139"/>
            <a:ext cx="5688632" cy="65703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r>
              <a:rPr lang="en-US" altLang="zh-CN" sz="3200" b="1" dirty="0"/>
              <a:t>TLPs Are Assembled And Disassembled</a:t>
            </a:r>
          </a:p>
        </p:txBody>
      </p:sp>
    </p:spTree>
    <p:extLst>
      <p:ext uri="{BB962C8B-B14F-4D97-AF65-F5344CB8AC3E}">
        <p14:creationId xmlns:p14="http://schemas.microsoft.com/office/powerpoint/2010/main" val="3307109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Transaction layer(</a:t>
            </a:r>
            <a:r>
              <a:rPr lang="zh-CN" altLang="en-US" sz="3000" b="1" dirty="0">
                <a:solidFill>
                  <a:srgbClr val="C00000"/>
                </a:solidFill>
                <a:latin typeface="微软雅黑" panose="020B0503020204020204" pitchFamily="34" charset="-122"/>
                <a:ea typeface="微软雅黑" panose="020B0503020204020204" pitchFamily="34" charset="-122"/>
              </a:rPr>
              <a:t>事务层概述</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36" name="矩形 16">
            <a:extLst>
              <a:ext uri="{FF2B5EF4-FFF2-40B4-BE49-F238E27FC236}">
                <a16:creationId xmlns:a16="http://schemas.microsoft.com/office/drawing/2014/main" id="{09EF791F-5026-48CC-B7F5-D131505E3AD8}"/>
              </a:ext>
            </a:extLst>
          </p:cNvPr>
          <p:cNvSpPr/>
          <p:nvPr/>
        </p:nvSpPr>
        <p:spPr>
          <a:xfrm>
            <a:off x="2009922" y="5531180"/>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圆角矩形 107">
            <a:extLst>
              <a:ext uri="{FF2B5EF4-FFF2-40B4-BE49-F238E27FC236}">
                <a16:creationId xmlns:a16="http://schemas.microsoft.com/office/drawing/2014/main" id="{4C71B1FF-5C7D-46DC-A394-F75EF0A882D8}"/>
              </a:ext>
            </a:extLst>
          </p:cNvPr>
          <p:cNvSpPr/>
          <p:nvPr/>
        </p:nvSpPr>
        <p:spPr>
          <a:xfrm>
            <a:off x="2802011" y="4948565"/>
            <a:ext cx="6828126"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椭圆 37">
            <a:extLst>
              <a:ext uri="{FF2B5EF4-FFF2-40B4-BE49-F238E27FC236}">
                <a16:creationId xmlns:a16="http://schemas.microsoft.com/office/drawing/2014/main" id="{305A9669-E3CF-46A0-867B-64975F9B0E90}"/>
              </a:ext>
            </a:extLst>
          </p:cNvPr>
          <p:cNvSpPr/>
          <p:nvPr/>
        </p:nvSpPr>
        <p:spPr>
          <a:xfrm>
            <a:off x="1866805" y="5661809"/>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9" name="组合 38">
            <a:extLst>
              <a:ext uri="{FF2B5EF4-FFF2-40B4-BE49-F238E27FC236}">
                <a16:creationId xmlns:a16="http://schemas.microsoft.com/office/drawing/2014/main" id="{2F30B18E-202F-4F54-A5B5-DE585E6AC0BB}"/>
              </a:ext>
            </a:extLst>
          </p:cNvPr>
          <p:cNvGrpSpPr/>
          <p:nvPr/>
        </p:nvGrpSpPr>
        <p:grpSpPr>
          <a:xfrm rot="5400000">
            <a:off x="-84865" y="5167652"/>
            <a:ext cx="6005608" cy="1059121"/>
            <a:chOff x="-1515430" y="3198249"/>
            <a:chExt cx="8684030" cy="1531473"/>
          </a:xfrm>
        </p:grpSpPr>
        <p:pic>
          <p:nvPicPr>
            <p:cNvPr id="40" name="Picture 3">
              <a:extLst>
                <a:ext uri="{FF2B5EF4-FFF2-40B4-BE49-F238E27FC236}">
                  <a16:creationId xmlns:a16="http://schemas.microsoft.com/office/drawing/2014/main" id="{34CEF89E-A028-46E4-ACBF-5D132710396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515430" y="4492788"/>
              <a:ext cx="7834841" cy="23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a:extLst>
                <a:ext uri="{FF2B5EF4-FFF2-40B4-BE49-F238E27FC236}">
                  <a16:creationId xmlns:a16="http://schemas.microsoft.com/office/drawing/2014/main" id="{93F11C77-C65F-42E2-8B2E-45B3EEF4DF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1" y="3809191"/>
              <a:ext cx="7834841" cy="15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矩形 8">
              <a:extLst>
                <a:ext uri="{FF2B5EF4-FFF2-40B4-BE49-F238E27FC236}">
                  <a16:creationId xmlns:a16="http://schemas.microsoft.com/office/drawing/2014/main" id="{A6F7A618-C511-4E49-8EDA-A85BA21C00D0}"/>
                </a:ext>
              </a:extLst>
            </p:cNvPr>
            <p:cNvSpPr/>
            <p:nvPr/>
          </p:nvSpPr>
          <p:spPr>
            <a:xfrm rot="13260000">
              <a:off x="-692063" y="3198249"/>
              <a:ext cx="5648399" cy="904418"/>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3" name="矩形 13">
            <a:extLst>
              <a:ext uri="{FF2B5EF4-FFF2-40B4-BE49-F238E27FC236}">
                <a16:creationId xmlns:a16="http://schemas.microsoft.com/office/drawing/2014/main" id="{7C3133B8-C58F-43C4-AF05-F8C03706ED2F}"/>
              </a:ext>
            </a:extLst>
          </p:cNvPr>
          <p:cNvSpPr/>
          <p:nvPr/>
        </p:nvSpPr>
        <p:spPr>
          <a:xfrm>
            <a:off x="2009922" y="4991326"/>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右箭头 10">
            <a:extLst>
              <a:ext uri="{FF2B5EF4-FFF2-40B4-BE49-F238E27FC236}">
                <a16:creationId xmlns:a16="http://schemas.microsoft.com/office/drawing/2014/main" id="{FC14C5FA-98FC-4506-8DDC-45DBC14E339C}"/>
              </a:ext>
            </a:extLst>
          </p:cNvPr>
          <p:cNvSpPr/>
          <p:nvPr/>
        </p:nvSpPr>
        <p:spPr>
          <a:xfrm>
            <a:off x="1866805" y="4644948"/>
            <a:ext cx="3234668"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Oval 65">
            <a:extLst>
              <a:ext uri="{FF2B5EF4-FFF2-40B4-BE49-F238E27FC236}">
                <a16:creationId xmlns:a16="http://schemas.microsoft.com/office/drawing/2014/main" id="{71DB256C-2017-4C4B-9074-0E49F8740DC4}"/>
              </a:ext>
            </a:extLst>
          </p:cNvPr>
          <p:cNvSpPr>
            <a:spLocks noChangeArrowheads="1"/>
          </p:cNvSpPr>
          <p:nvPr/>
        </p:nvSpPr>
        <p:spPr bwMode="auto">
          <a:xfrm rot="16200000" flipV="1">
            <a:off x="6401902" y="5534429"/>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6" name="TextBox 116">
            <a:extLst>
              <a:ext uri="{FF2B5EF4-FFF2-40B4-BE49-F238E27FC236}">
                <a16:creationId xmlns:a16="http://schemas.microsoft.com/office/drawing/2014/main" id="{4158839E-6C9C-4EF5-9C3C-65F4E8C08043}"/>
              </a:ext>
            </a:extLst>
          </p:cNvPr>
          <p:cNvSpPr txBox="1"/>
          <p:nvPr/>
        </p:nvSpPr>
        <p:spPr>
          <a:xfrm>
            <a:off x="5101473" y="5253744"/>
            <a:ext cx="4084032" cy="369332"/>
          </a:xfrm>
          <a:prstGeom prst="rect">
            <a:avLst/>
          </a:prstGeom>
          <a:noFill/>
        </p:spPr>
        <p:txBody>
          <a:bodyPr wrap="square" rtlCol="0">
            <a:spAutoFit/>
          </a:bodyPr>
          <a:lstStyle/>
          <a:p>
            <a:pPr>
              <a:defRPr/>
            </a:pPr>
            <a:r>
              <a:rPr lang="zh-CN" altLang="en-US" kern="0" dirty="0">
                <a:solidFill>
                  <a:srgbClr val="714203"/>
                </a:solidFill>
                <a:latin typeface="Arial" pitchFamily="34" charset="0"/>
                <a:ea typeface="微软雅黑" pitchFamily="34" charset="-122"/>
                <a:cs typeface="Arial" pitchFamily="34" charset="0"/>
              </a:rPr>
              <a:t>带内</a:t>
            </a:r>
            <a:r>
              <a:rPr lang="en-US" altLang="zh-CN" kern="0" dirty="0">
                <a:solidFill>
                  <a:srgbClr val="714203"/>
                </a:solidFill>
                <a:latin typeface="Arial" pitchFamily="34" charset="0"/>
                <a:ea typeface="微软雅黑" pitchFamily="34" charset="-122"/>
                <a:cs typeface="Arial" pitchFamily="34" charset="0"/>
              </a:rPr>
              <a:t>CRC </a:t>
            </a:r>
            <a:r>
              <a:rPr lang="zh-CN" altLang="en-US" kern="0" dirty="0">
                <a:solidFill>
                  <a:srgbClr val="714203"/>
                </a:solidFill>
                <a:latin typeface="Arial" pitchFamily="34" charset="0"/>
                <a:ea typeface="微软雅黑" pitchFamily="34" charset="-122"/>
                <a:cs typeface="Arial" pitchFamily="34" charset="0"/>
              </a:rPr>
              <a:t>校验保护整个数据的完整性</a:t>
            </a:r>
            <a:endParaRPr lang="en-US" altLang="zh-CN" kern="0" dirty="0">
              <a:solidFill>
                <a:srgbClr val="714203"/>
              </a:solidFill>
              <a:latin typeface="Arial" pitchFamily="34" charset="0"/>
              <a:ea typeface="微软雅黑" pitchFamily="34" charset="-122"/>
              <a:cs typeface="Arial" pitchFamily="34" charset="0"/>
            </a:endParaRPr>
          </a:p>
        </p:txBody>
      </p:sp>
      <p:sp>
        <p:nvSpPr>
          <p:cNvPr id="47" name="TextBox 117">
            <a:extLst>
              <a:ext uri="{FF2B5EF4-FFF2-40B4-BE49-F238E27FC236}">
                <a16:creationId xmlns:a16="http://schemas.microsoft.com/office/drawing/2014/main" id="{07B81D0A-9097-4760-96B1-237F5C5BDB4E}"/>
              </a:ext>
            </a:extLst>
          </p:cNvPr>
          <p:cNvSpPr txBox="1"/>
          <p:nvPr/>
        </p:nvSpPr>
        <p:spPr>
          <a:xfrm>
            <a:off x="2740957" y="5112688"/>
            <a:ext cx="1522790" cy="69063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2400" b="0" dirty="0">
                <a:ln>
                  <a:noFill/>
                </a:ln>
                <a:solidFill>
                  <a:schemeClr val="tx2">
                    <a:lumMod val="50000"/>
                  </a:schemeClr>
                </a:solidFill>
                <a:latin typeface="Arial" pitchFamily="34" charset="0"/>
                <a:cs typeface="Arial" pitchFamily="34" charset="0"/>
              </a:rPr>
              <a:t>CRC </a:t>
            </a:r>
            <a:r>
              <a:rPr lang="zh-CN" altLang="en-US" sz="2400" b="0" dirty="0">
                <a:ln>
                  <a:noFill/>
                </a:ln>
                <a:solidFill>
                  <a:schemeClr val="tx2">
                    <a:lumMod val="50000"/>
                  </a:schemeClr>
                </a:solidFill>
                <a:latin typeface="Arial" pitchFamily="34" charset="0"/>
                <a:cs typeface="Arial" pitchFamily="34" charset="0"/>
              </a:rPr>
              <a:t>校验</a:t>
            </a:r>
          </a:p>
        </p:txBody>
      </p:sp>
      <p:sp>
        <p:nvSpPr>
          <p:cNvPr id="48" name="矩形 16">
            <a:extLst>
              <a:ext uri="{FF2B5EF4-FFF2-40B4-BE49-F238E27FC236}">
                <a16:creationId xmlns:a16="http://schemas.microsoft.com/office/drawing/2014/main" id="{D47D3D00-602D-4ABF-BE1E-BA9B98677ADC}"/>
              </a:ext>
            </a:extLst>
          </p:cNvPr>
          <p:cNvSpPr/>
          <p:nvPr/>
        </p:nvSpPr>
        <p:spPr>
          <a:xfrm>
            <a:off x="1530135" y="3866775"/>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圆角矩形 119">
            <a:extLst>
              <a:ext uri="{FF2B5EF4-FFF2-40B4-BE49-F238E27FC236}">
                <a16:creationId xmlns:a16="http://schemas.microsoft.com/office/drawing/2014/main" id="{3A64CEAA-BC74-4D1B-B45F-CC2744AD43A0}"/>
              </a:ext>
            </a:extLst>
          </p:cNvPr>
          <p:cNvSpPr/>
          <p:nvPr/>
        </p:nvSpPr>
        <p:spPr>
          <a:xfrm>
            <a:off x="2322223" y="3284160"/>
            <a:ext cx="7307913"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椭圆 49">
            <a:extLst>
              <a:ext uri="{FF2B5EF4-FFF2-40B4-BE49-F238E27FC236}">
                <a16:creationId xmlns:a16="http://schemas.microsoft.com/office/drawing/2014/main" id="{9B0AAB86-CA58-4037-BEF9-F52FBE4531E7}"/>
              </a:ext>
            </a:extLst>
          </p:cNvPr>
          <p:cNvSpPr/>
          <p:nvPr/>
        </p:nvSpPr>
        <p:spPr>
          <a:xfrm>
            <a:off x="1387018" y="3997404"/>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1" name="组合 50">
            <a:extLst>
              <a:ext uri="{FF2B5EF4-FFF2-40B4-BE49-F238E27FC236}">
                <a16:creationId xmlns:a16="http://schemas.microsoft.com/office/drawing/2014/main" id="{629C4277-BAC0-4CEF-B575-DD6095D49550}"/>
              </a:ext>
            </a:extLst>
          </p:cNvPr>
          <p:cNvGrpSpPr/>
          <p:nvPr/>
        </p:nvGrpSpPr>
        <p:grpSpPr>
          <a:xfrm rot="5400000">
            <a:off x="-703418" y="3642014"/>
            <a:ext cx="6005608" cy="781586"/>
            <a:chOff x="-1515430" y="3599560"/>
            <a:chExt cx="8684030" cy="1130162"/>
          </a:xfrm>
        </p:grpSpPr>
        <p:pic>
          <p:nvPicPr>
            <p:cNvPr id="52" name="Picture 3">
              <a:extLst>
                <a:ext uri="{FF2B5EF4-FFF2-40B4-BE49-F238E27FC236}">
                  <a16:creationId xmlns:a16="http://schemas.microsoft.com/office/drawing/2014/main" id="{85A6AB01-1F12-43FA-8BD6-26B9054DE1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515430" y="4492788"/>
              <a:ext cx="7834841" cy="23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a:extLst>
                <a:ext uri="{FF2B5EF4-FFF2-40B4-BE49-F238E27FC236}">
                  <a16:creationId xmlns:a16="http://schemas.microsoft.com/office/drawing/2014/main" id="{5F454D85-2781-4963-A8D7-9C590CEF8D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1" y="3809191"/>
              <a:ext cx="7834841" cy="15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矩形 8">
              <a:extLst>
                <a:ext uri="{FF2B5EF4-FFF2-40B4-BE49-F238E27FC236}">
                  <a16:creationId xmlns:a16="http://schemas.microsoft.com/office/drawing/2014/main" id="{7B23EB80-BBF5-4781-89CD-15FF026BB638}"/>
                </a:ext>
              </a:extLst>
            </p:cNvPr>
            <p:cNvSpPr/>
            <p:nvPr/>
          </p:nvSpPr>
          <p:spPr>
            <a:xfrm rot="13260000">
              <a:off x="-842108" y="3599560"/>
              <a:ext cx="7046109" cy="969589"/>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5" name="矩形 13">
            <a:extLst>
              <a:ext uri="{FF2B5EF4-FFF2-40B4-BE49-F238E27FC236}">
                <a16:creationId xmlns:a16="http://schemas.microsoft.com/office/drawing/2014/main" id="{769A087F-E9D9-4B85-80CE-43EA45E9433B}"/>
              </a:ext>
            </a:extLst>
          </p:cNvPr>
          <p:cNvSpPr/>
          <p:nvPr/>
        </p:nvSpPr>
        <p:spPr>
          <a:xfrm>
            <a:off x="1530135" y="3326921"/>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右箭头 10">
            <a:extLst>
              <a:ext uri="{FF2B5EF4-FFF2-40B4-BE49-F238E27FC236}">
                <a16:creationId xmlns:a16="http://schemas.microsoft.com/office/drawing/2014/main" id="{3FBA6B5E-9271-4C9E-8408-3D2EBE4A4777}"/>
              </a:ext>
            </a:extLst>
          </p:cNvPr>
          <p:cNvSpPr/>
          <p:nvPr/>
        </p:nvSpPr>
        <p:spPr>
          <a:xfrm>
            <a:off x="1387018" y="2980543"/>
            <a:ext cx="3514830"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Oval 65">
            <a:extLst>
              <a:ext uri="{FF2B5EF4-FFF2-40B4-BE49-F238E27FC236}">
                <a16:creationId xmlns:a16="http://schemas.microsoft.com/office/drawing/2014/main" id="{ECB52015-AAB8-4694-B1CD-C9948B312B84}"/>
              </a:ext>
            </a:extLst>
          </p:cNvPr>
          <p:cNvSpPr>
            <a:spLocks noChangeArrowheads="1"/>
          </p:cNvSpPr>
          <p:nvPr/>
        </p:nvSpPr>
        <p:spPr bwMode="auto">
          <a:xfrm rot="16200000" flipV="1">
            <a:off x="5922115" y="3870024"/>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8" name="TextBox 128">
            <a:extLst>
              <a:ext uri="{FF2B5EF4-FFF2-40B4-BE49-F238E27FC236}">
                <a16:creationId xmlns:a16="http://schemas.microsoft.com/office/drawing/2014/main" id="{1D3E2560-FC2A-4D80-B707-E0883F31703B}"/>
              </a:ext>
            </a:extLst>
          </p:cNvPr>
          <p:cNvSpPr txBox="1"/>
          <p:nvPr/>
        </p:nvSpPr>
        <p:spPr>
          <a:xfrm>
            <a:off x="5018597" y="3511929"/>
            <a:ext cx="4185358" cy="646331"/>
          </a:xfrm>
          <a:prstGeom prst="rect">
            <a:avLst/>
          </a:prstGeom>
          <a:noFill/>
        </p:spPr>
        <p:txBody>
          <a:bodyPr wrap="square" rtlCol="0">
            <a:spAutoFit/>
          </a:bodyPr>
          <a:lstStyle/>
          <a:p>
            <a:pPr>
              <a:defRPr/>
            </a:pPr>
            <a:r>
              <a:rPr lang="zh-CN" altLang="en-US" kern="0" dirty="0">
                <a:solidFill>
                  <a:srgbClr val="714203"/>
                </a:solidFill>
                <a:latin typeface="Arial" pitchFamily="34" charset="0"/>
                <a:ea typeface="微软雅黑" pitchFamily="34" charset="-122"/>
                <a:cs typeface="Arial" pitchFamily="34" charset="0"/>
              </a:rPr>
              <a:t>每个</a:t>
            </a:r>
            <a:r>
              <a:rPr lang="en-US" altLang="zh-CN" kern="0" dirty="0">
                <a:solidFill>
                  <a:srgbClr val="714203"/>
                </a:solidFill>
                <a:latin typeface="Arial" pitchFamily="34" charset="0"/>
                <a:ea typeface="微软雅黑" pitchFamily="34" charset="-122"/>
                <a:cs typeface="Arial" pitchFamily="34" charset="0"/>
              </a:rPr>
              <a:t>TLP</a:t>
            </a:r>
            <a:r>
              <a:rPr lang="zh-CN" altLang="en-US" kern="0" dirty="0">
                <a:solidFill>
                  <a:srgbClr val="714203"/>
                </a:solidFill>
                <a:latin typeface="Arial" pitchFamily="34" charset="0"/>
                <a:ea typeface="微软雅黑" pitchFamily="34" charset="-122"/>
                <a:cs typeface="Arial" pitchFamily="34" charset="0"/>
              </a:rPr>
              <a:t>和</a:t>
            </a:r>
            <a:r>
              <a:rPr lang="en-US" altLang="zh-CN" kern="0" dirty="0">
                <a:solidFill>
                  <a:srgbClr val="714203"/>
                </a:solidFill>
                <a:latin typeface="Arial" pitchFamily="34" charset="0"/>
                <a:ea typeface="微软雅黑" pitchFamily="34" charset="-122"/>
                <a:cs typeface="Arial" pitchFamily="34" charset="0"/>
              </a:rPr>
              <a:t>DLLP </a:t>
            </a:r>
            <a:r>
              <a:rPr lang="zh-CN" altLang="en-US" kern="0" dirty="0">
                <a:solidFill>
                  <a:srgbClr val="714203"/>
                </a:solidFill>
                <a:latin typeface="Arial" pitchFamily="34" charset="0"/>
                <a:ea typeface="微软雅黑" pitchFamily="34" charset="-122"/>
                <a:cs typeface="Arial" pitchFamily="34" charset="0"/>
              </a:rPr>
              <a:t>包用</a:t>
            </a:r>
            <a:r>
              <a:rPr lang="en-US" altLang="zh-CN" kern="0" dirty="0">
                <a:solidFill>
                  <a:srgbClr val="714203"/>
                </a:solidFill>
                <a:latin typeface="Arial" pitchFamily="34" charset="0"/>
                <a:ea typeface="微软雅黑" pitchFamily="34" charset="-122"/>
                <a:cs typeface="Arial" pitchFamily="34" charset="0"/>
              </a:rPr>
              <a:t>Start/End</a:t>
            </a:r>
            <a:r>
              <a:rPr lang="zh-CN" altLang="en-US" kern="0" dirty="0">
                <a:solidFill>
                  <a:srgbClr val="714203"/>
                </a:solidFill>
                <a:latin typeface="Arial" pitchFamily="34" charset="0"/>
                <a:ea typeface="微软雅黑" pitchFamily="34" charset="-122"/>
                <a:cs typeface="Arial" pitchFamily="34" charset="0"/>
              </a:rPr>
              <a:t>符号标记数据包范围</a:t>
            </a:r>
            <a:endParaRPr lang="en-US" altLang="zh-CN" kern="0" dirty="0">
              <a:solidFill>
                <a:srgbClr val="714203"/>
              </a:solidFill>
              <a:latin typeface="Arial" pitchFamily="34" charset="0"/>
              <a:ea typeface="微软雅黑" pitchFamily="34" charset="-122"/>
              <a:cs typeface="Arial" pitchFamily="34" charset="0"/>
            </a:endParaRPr>
          </a:p>
        </p:txBody>
      </p:sp>
      <p:sp>
        <p:nvSpPr>
          <p:cNvPr id="59" name="TextBox 129">
            <a:extLst>
              <a:ext uri="{FF2B5EF4-FFF2-40B4-BE49-F238E27FC236}">
                <a16:creationId xmlns:a16="http://schemas.microsoft.com/office/drawing/2014/main" id="{828B4DDB-5994-4369-8D19-CB8AB7C0BCDA}"/>
              </a:ext>
            </a:extLst>
          </p:cNvPr>
          <p:cNvSpPr txBox="1"/>
          <p:nvPr/>
        </p:nvSpPr>
        <p:spPr>
          <a:xfrm>
            <a:off x="2312533" y="2986656"/>
            <a:ext cx="1923666" cy="110799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br>
              <a:rPr lang="zh-CN" altLang="en-US" sz="1050" b="0" i="0" dirty="0">
                <a:solidFill>
                  <a:srgbClr val="000000"/>
                </a:solidFill>
                <a:effectLst/>
                <a:latin typeface="Arial" panose="020B0604020202020204" pitchFamily="34" charset="0"/>
              </a:rPr>
            </a:br>
            <a:endParaRPr lang="zh-CN" altLang="en-US" sz="2400" b="0" dirty="0">
              <a:ln>
                <a:noFill/>
              </a:ln>
              <a:solidFill>
                <a:srgbClr val="714203"/>
              </a:solidFill>
              <a:latin typeface="Arial" pitchFamily="34" charset="0"/>
              <a:cs typeface="Arial" pitchFamily="34" charset="0"/>
            </a:endParaRPr>
          </a:p>
          <a:p>
            <a:pPr algn="ctr">
              <a:defRPr/>
            </a:pPr>
            <a:r>
              <a:rPr lang="zh-CN" altLang="en-US" sz="2400" b="0" dirty="0">
                <a:ln>
                  <a:noFill/>
                </a:ln>
                <a:solidFill>
                  <a:schemeClr val="tx2">
                    <a:lumMod val="50000"/>
                  </a:schemeClr>
                </a:solidFill>
                <a:latin typeface="Arial" pitchFamily="34" charset="0"/>
                <a:cs typeface="Arial" pitchFamily="34" charset="0"/>
              </a:rPr>
              <a:t>帧符号表示分组边界</a:t>
            </a:r>
          </a:p>
        </p:txBody>
      </p:sp>
      <p:sp>
        <p:nvSpPr>
          <p:cNvPr id="60" name="矩形 16">
            <a:extLst>
              <a:ext uri="{FF2B5EF4-FFF2-40B4-BE49-F238E27FC236}">
                <a16:creationId xmlns:a16="http://schemas.microsoft.com/office/drawing/2014/main" id="{FCD429E7-C7B3-43F1-981B-4FAE0F769CEE}"/>
              </a:ext>
            </a:extLst>
          </p:cNvPr>
          <p:cNvSpPr/>
          <p:nvPr/>
        </p:nvSpPr>
        <p:spPr>
          <a:xfrm>
            <a:off x="1176882" y="2202370"/>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圆角矩形 131">
            <a:extLst>
              <a:ext uri="{FF2B5EF4-FFF2-40B4-BE49-F238E27FC236}">
                <a16:creationId xmlns:a16="http://schemas.microsoft.com/office/drawing/2014/main" id="{83FF21BA-E030-440C-B419-E49CE1BD602C}"/>
              </a:ext>
            </a:extLst>
          </p:cNvPr>
          <p:cNvSpPr/>
          <p:nvPr/>
        </p:nvSpPr>
        <p:spPr>
          <a:xfrm>
            <a:off x="1968971" y="1619755"/>
            <a:ext cx="7661166"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a:extLst>
              <a:ext uri="{FF2B5EF4-FFF2-40B4-BE49-F238E27FC236}">
                <a16:creationId xmlns:a16="http://schemas.microsoft.com/office/drawing/2014/main" id="{734CC7DC-9D3A-4540-8768-9053B6B7A2E4}"/>
              </a:ext>
            </a:extLst>
          </p:cNvPr>
          <p:cNvSpPr/>
          <p:nvPr/>
        </p:nvSpPr>
        <p:spPr>
          <a:xfrm>
            <a:off x="1033765" y="2332999"/>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63" name="组合 62">
            <a:extLst>
              <a:ext uri="{FF2B5EF4-FFF2-40B4-BE49-F238E27FC236}">
                <a16:creationId xmlns:a16="http://schemas.microsoft.com/office/drawing/2014/main" id="{0D9314E1-6BDA-4E58-9F76-E2E27EFCDB46}"/>
              </a:ext>
            </a:extLst>
          </p:cNvPr>
          <p:cNvGrpSpPr/>
          <p:nvPr/>
        </p:nvGrpSpPr>
        <p:grpSpPr>
          <a:xfrm rot="5400000">
            <a:off x="-1136807" y="2026119"/>
            <a:ext cx="5868586" cy="821592"/>
            <a:chOff x="-1317295" y="3785579"/>
            <a:chExt cx="8485896" cy="1188011"/>
          </a:xfrm>
        </p:grpSpPr>
        <p:pic>
          <p:nvPicPr>
            <p:cNvPr id="64" name="Picture 3">
              <a:extLst>
                <a:ext uri="{FF2B5EF4-FFF2-40B4-BE49-F238E27FC236}">
                  <a16:creationId xmlns:a16="http://schemas.microsoft.com/office/drawing/2014/main" id="{B360BB31-B5EA-411C-9ADE-0D2FEEB51F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317295" y="4573775"/>
              <a:ext cx="7606426" cy="23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a:extLst>
                <a:ext uri="{FF2B5EF4-FFF2-40B4-BE49-F238E27FC236}">
                  <a16:creationId xmlns:a16="http://schemas.microsoft.com/office/drawing/2014/main" id="{226F27ED-43B0-4FF4-ADF7-97672A62CA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0" y="3785579"/>
              <a:ext cx="7834841" cy="1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矩形 8">
              <a:extLst>
                <a:ext uri="{FF2B5EF4-FFF2-40B4-BE49-F238E27FC236}">
                  <a16:creationId xmlns:a16="http://schemas.microsoft.com/office/drawing/2014/main" id="{9FEAB03D-6B02-4A2B-8D39-4E921BC68671}"/>
                </a:ext>
              </a:extLst>
            </p:cNvPr>
            <p:cNvSpPr/>
            <p:nvPr/>
          </p:nvSpPr>
          <p:spPr>
            <a:xfrm rot="13260000">
              <a:off x="239620" y="4004000"/>
              <a:ext cx="5813168" cy="969590"/>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7" name="矩形 13">
            <a:extLst>
              <a:ext uri="{FF2B5EF4-FFF2-40B4-BE49-F238E27FC236}">
                <a16:creationId xmlns:a16="http://schemas.microsoft.com/office/drawing/2014/main" id="{BB60EDDA-7018-470F-8B6E-8A5A206A84BC}"/>
              </a:ext>
            </a:extLst>
          </p:cNvPr>
          <p:cNvSpPr/>
          <p:nvPr/>
        </p:nvSpPr>
        <p:spPr>
          <a:xfrm>
            <a:off x="1176882" y="1662516"/>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8" name="右箭头 10">
            <a:extLst>
              <a:ext uri="{FF2B5EF4-FFF2-40B4-BE49-F238E27FC236}">
                <a16:creationId xmlns:a16="http://schemas.microsoft.com/office/drawing/2014/main" id="{9F220478-E5D6-46B7-B2CF-6A248C32C789}"/>
              </a:ext>
            </a:extLst>
          </p:cNvPr>
          <p:cNvSpPr/>
          <p:nvPr/>
        </p:nvSpPr>
        <p:spPr>
          <a:xfrm>
            <a:off x="1033764" y="1316138"/>
            <a:ext cx="3588020"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Oval 65">
            <a:extLst>
              <a:ext uri="{FF2B5EF4-FFF2-40B4-BE49-F238E27FC236}">
                <a16:creationId xmlns:a16="http://schemas.microsoft.com/office/drawing/2014/main" id="{4DCE7582-07D7-41C8-A361-859A6122CE62}"/>
              </a:ext>
            </a:extLst>
          </p:cNvPr>
          <p:cNvSpPr>
            <a:spLocks noChangeArrowheads="1"/>
          </p:cNvSpPr>
          <p:nvPr/>
        </p:nvSpPr>
        <p:spPr bwMode="auto">
          <a:xfrm rot="16200000" flipV="1">
            <a:off x="5568862" y="2205619"/>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0" name="TextBox 140">
            <a:extLst>
              <a:ext uri="{FF2B5EF4-FFF2-40B4-BE49-F238E27FC236}">
                <a16:creationId xmlns:a16="http://schemas.microsoft.com/office/drawing/2014/main" id="{B272AA89-7BF1-44C1-B53F-997BC27594D0}"/>
              </a:ext>
            </a:extLst>
          </p:cNvPr>
          <p:cNvSpPr txBox="1"/>
          <p:nvPr/>
        </p:nvSpPr>
        <p:spPr>
          <a:xfrm>
            <a:off x="4903372" y="1800898"/>
            <a:ext cx="4286927" cy="646331"/>
          </a:xfrm>
          <a:prstGeom prst="rect">
            <a:avLst/>
          </a:prstGeom>
          <a:noFill/>
        </p:spPr>
        <p:txBody>
          <a:bodyPr wrap="square" rtlCol="0">
            <a:spAutoFit/>
          </a:bodyPr>
          <a:lstStyle/>
          <a:p>
            <a:pPr>
              <a:defRPr/>
            </a:pPr>
            <a:r>
              <a:rPr kumimoji="0" lang="zh-CN" altLang="en-US" b="0" i="0" u="none" strike="noStrike" kern="0" cap="none" spc="0" normalizeH="0" baseline="0" noProof="0" dirty="0">
                <a:ln>
                  <a:noFill/>
                </a:ln>
                <a:solidFill>
                  <a:srgbClr val="714203"/>
                </a:solidFill>
                <a:effectLst/>
                <a:uLnTx/>
                <a:uFillTx/>
                <a:latin typeface="Arial" pitchFamily="34" charset="0"/>
                <a:ea typeface="微软雅黑" pitchFamily="34" charset="-122"/>
                <a:cs typeface="Arial" pitchFamily="34" charset="0"/>
              </a:rPr>
              <a:t>已知数据格式，和相对固定的数据大小，易于校验和数据扩展</a:t>
            </a:r>
            <a:endParaRPr lang="en-US" altLang="zh-CN" kern="0" dirty="0">
              <a:solidFill>
                <a:srgbClr val="714203"/>
              </a:solidFill>
              <a:latin typeface="Arial" pitchFamily="34" charset="0"/>
              <a:ea typeface="微软雅黑" pitchFamily="34" charset="-122"/>
              <a:cs typeface="Arial" pitchFamily="34" charset="0"/>
            </a:endParaRPr>
          </a:p>
        </p:txBody>
      </p:sp>
      <p:sp>
        <p:nvSpPr>
          <p:cNvPr id="71" name="TextBox 141">
            <a:extLst>
              <a:ext uri="{FF2B5EF4-FFF2-40B4-BE49-F238E27FC236}">
                <a16:creationId xmlns:a16="http://schemas.microsoft.com/office/drawing/2014/main" id="{F7E1C39F-3307-49D9-A5A9-0D6297D609A0}"/>
              </a:ext>
            </a:extLst>
          </p:cNvPr>
          <p:cNvSpPr txBox="1"/>
          <p:nvPr/>
        </p:nvSpPr>
        <p:spPr>
          <a:xfrm>
            <a:off x="2224577" y="1710889"/>
            <a:ext cx="1642589" cy="68890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R="0" lvl="0" indent="0" algn="ctr" fontAlgn="auto">
              <a:spcBef>
                <a:spcPts val="0"/>
              </a:spcBef>
              <a:spcAft>
                <a:spcPts val="0"/>
              </a:spcAft>
              <a:buClrTx/>
              <a:buSzTx/>
              <a:buFontTx/>
              <a:buNone/>
              <a:tabLst/>
              <a:defRPr/>
            </a:pPr>
            <a:r>
              <a:rPr lang="zh-CN" altLang="en-US" sz="2400" b="0" dirty="0">
                <a:ln>
                  <a:noFill/>
                </a:ln>
                <a:solidFill>
                  <a:schemeClr val="tx2">
                    <a:lumMod val="50000"/>
                  </a:schemeClr>
                </a:solidFill>
                <a:latin typeface="Arial" pitchFamily="34" charset="0"/>
                <a:cs typeface="Arial" pitchFamily="34" charset="0"/>
              </a:rPr>
              <a:t>数据包格式易定义</a:t>
            </a:r>
          </a:p>
        </p:txBody>
      </p:sp>
      <p:sp>
        <p:nvSpPr>
          <p:cNvPr id="72" name="TextBox 142">
            <a:extLst>
              <a:ext uri="{FF2B5EF4-FFF2-40B4-BE49-F238E27FC236}">
                <a16:creationId xmlns:a16="http://schemas.microsoft.com/office/drawing/2014/main" id="{71C4A16A-20F5-4867-9CEC-709C8301FEDF}"/>
              </a:ext>
            </a:extLst>
          </p:cNvPr>
          <p:cNvSpPr txBox="1"/>
          <p:nvPr/>
        </p:nvSpPr>
        <p:spPr>
          <a:xfrm>
            <a:off x="1756905" y="6219448"/>
            <a:ext cx="7218395" cy="646331"/>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1" i="0" strike="noStrike" kern="0" cap="none" spc="0" normalizeH="0" baseline="0" noProof="0" dirty="0">
                <a:ln>
                  <a:noFill/>
                </a:ln>
                <a:solidFill>
                  <a:srgbClr val="714203"/>
                </a:solidFill>
                <a:effectLst>
                  <a:innerShdw blurRad="63500" dist="50800" dir="16200000">
                    <a:prstClr val="black">
                      <a:alpha val="50000"/>
                    </a:prstClr>
                  </a:innerShdw>
                </a:effectLst>
                <a:uLnTx/>
                <a:uFillTx/>
                <a:latin typeface="Adidas Unity" pitchFamily="2" charset="0"/>
              </a:rPr>
              <a:t>使用数据包事务包的优势</a:t>
            </a:r>
          </a:p>
        </p:txBody>
      </p:sp>
    </p:spTree>
    <p:extLst>
      <p:ext uri="{BB962C8B-B14F-4D97-AF65-F5344CB8AC3E}">
        <p14:creationId xmlns:p14="http://schemas.microsoft.com/office/powerpoint/2010/main" val="150375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Others_1">
            <a:extLst>
              <a:ext uri="{FF2B5EF4-FFF2-40B4-BE49-F238E27FC236}">
                <a16:creationId xmlns:a16="http://schemas.microsoft.com/office/drawing/2014/main" id="{B4C27DEA-DE0F-470F-B43D-D4876250D4C7}"/>
              </a:ext>
            </a:extLst>
          </p:cNvPr>
          <p:cNvSpPr/>
          <p:nvPr>
            <p:custDataLst>
              <p:tags r:id="rId1"/>
            </p:custDataLst>
          </p:nvPr>
        </p:nvSpPr>
        <p:spPr>
          <a:xfrm>
            <a:off x="2550712" y="14979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8" name="MH_Others_2">
            <a:extLst>
              <a:ext uri="{FF2B5EF4-FFF2-40B4-BE49-F238E27FC236}">
                <a16:creationId xmlns:a16="http://schemas.microsoft.com/office/drawing/2014/main" id="{52A0C2EA-5800-4A76-9B60-3989FD9FEA85}"/>
              </a:ext>
            </a:extLst>
          </p:cNvPr>
          <p:cNvSpPr/>
          <p:nvPr>
            <p:custDataLst>
              <p:tags r:id="rId2"/>
            </p:custDataLst>
          </p:nvPr>
        </p:nvSpPr>
        <p:spPr>
          <a:xfrm>
            <a:off x="2550710" y="24803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9" name="MH_Entry_1">
            <a:hlinkClick r:id="rId14" action="ppaction://hlinksldjump"/>
            <a:extLst>
              <a:ext uri="{FF2B5EF4-FFF2-40B4-BE49-F238E27FC236}">
                <a16:creationId xmlns:a16="http://schemas.microsoft.com/office/drawing/2014/main" id="{1627F4F1-2DC7-4E96-B301-767E699F1E22}"/>
              </a:ext>
            </a:extLst>
          </p:cNvPr>
          <p:cNvSpPr/>
          <p:nvPr>
            <p:custDataLst>
              <p:tags r:id="rId3"/>
            </p:custDataLst>
          </p:nvPr>
        </p:nvSpPr>
        <p:spPr>
          <a:xfrm>
            <a:off x="2639613" y="1445903"/>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endParaRPr lang="zh-CN" altLang="en-US" sz="2135" dirty="0">
              <a:solidFill>
                <a:schemeClr val="tx2">
                  <a:lumMod val="50000"/>
                </a:schemeClr>
              </a:solidFill>
              <a:latin typeface="微软雅黑" panose="020B0503020204020204" charset="-122"/>
              <a:ea typeface="微软雅黑" panose="020B0503020204020204" charset="-122"/>
            </a:endParaRPr>
          </a:p>
        </p:txBody>
      </p:sp>
      <p:sp>
        <p:nvSpPr>
          <p:cNvPr id="20" name="MH_Number_1">
            <a:hlinkClick r:id="rId15" action="ppaction://hlinksldjump"/>
            <a:extLst>
              <a:ext uri="{FF2B5EF4-FFF2-40B4-BE49-F238E27FC236}">
                <a16:creationId xmlns:a16="http://schemas.microsoft.com/office/drawing/2014/main" id="{B033D2C7-9E40-441D-AF06-DF9FEB26AFE4}"/>
              </a:ext>
            </a:extLst>
          </p:cNvPr>
          <p:cNvSpPr/>
          <p:nvPr>
            <p:custDataLst>
              <p:tags r:id="rId4"/>
            </p:custDataLst>
          </p:nvPr>
        </p:nvSpPr>
        <p:spPr>
          <a:xfrm>
            <a:off x="2868213" y="1445903"/>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01</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1" name="MH_Entry_2">
            <a:hlinkClick r:id="rId16" action="ppaction://hlinksldjump"/>
            <a:extLst>
              <a:ext uri="{FF2B5EF4-FFF2-40B4-BE49-F238E27FC236}">
                <a16:creationId xmlns:a16="http://schemas.microsoft.com/office/drawing/2014/main" id="{1E9108CC-D470-4A8B-A925-0AA704E30830}"/>
              </a:ext>
            </a:extLst>
          </p:cNvPr>
          <p:cNvSpPr/>
          <p:nvPr>
            <p:custDataLst>
              <p:tags r:id="rId5"/>
            </p:custDataLst>
          </p:nvPr>
        </p:nvSpPr>
        <p:spPr>
          <a:xfrm>
            <a:off x="2639613" y="2428307"/>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a:lnSpc>
                <a:spcPct val="120000"/>
              </a:lnSpc>
              <a:spcBef>
                <a:spcPts val="130"/>
              </a:spcBef>
              <a:defRPr/>
            </a:pPr>
            <a:r>
              <a:rPr lang="zh-CN" altLang="en-US" sz="2135" dirty="0">
                <a:solidFill>
                  <a:sysClr val="window" lastClr="FFFFFF"/>
                </a:solidFill>
                <a:latin typeface="微软雅黑" panose="020B0503020204020204" charset="-122"/>
                <a:ea typeface="微软雅黑" panose="020B0503020204020204" charset="-122"/>
              </a:rPr>
              <a:t>事务层概述（</a:t>
            </a:r>
            <a:r>
              <a:rPr lang="en-US" altLang="zh-CN" sz="2135" dirty="0">
                <a:solidFill>
                  <a:sysClr val="window" lastClr="FFFFFF"/>
                </a:solidFill>
                <a:latin typeface="微软雅黑" panose="020B0503020204020204" charset="-122"/>
                <a:ea typeface="微软雅黑" panose="020B0503020204020204" charset="-122"/>
              </a:rPr>
              <a:t> Transaction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22" name="MH_Number_2">
            <a:hlinkClick r:id="rId15" action="ppaction://hlinksldjump"/>
            <a:extLst>
              <a:ext uri="{FF2B5EF4-FFF2-40B4-BE49-F238E27FC236}">
                <a16:creationId xmlns:a16="http://schemas.microsoft.com/office/drawing/2014/main" id="{804740B7-C784-4126-8896-7A8344F7A4E5}"/>
              </a:ext>
            </a:extLst>
          </p:cNvPr>
          <p:cNvSpPr/>
          <p:nvPr>
            <p:custDataLst>
              <p:tags r:id="rId6"/>
            </p:custDataLst>
          </p:nvPr>
        </p:nvSpPr>
        <p:spPr>
          <a:xfrm>
            <a:off x="2868213" y="2389244"/>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02</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6" name="文本占位符 2">
            <a:extLst>
              <a:ext uri="{FF2B5EF4-FFF2-40B4-BE49-F238E27FC236}">
                <a16:creationId xmlns:a16="http://schemas.microsoft.com/office/drawing/2014/main" id="{32DB4C5E-3E2F-4D0D-9743-EB759E3FAB92}"/>
              </a:ext>
            </a:extLst>
          </p:cNvPr>
          <p:cNvSpPr txBox="1">
            <a:spLocks/>
          </p:cNvSpPr>
          <p:nvPr/>
        </p:nvSpPr>
        <p:spPr>
          <a:xfrm>
            <a:off x="3477814" y="144590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R="0" lvl="0" indent="0" fontAlgn="auto">
              <a:spcAft>
                <a:spcPts val="0"/>
              </a:spcAft>
              <a:buClrTx/>
              <a:buSzTx/>
              <a:buFont typeface="Arial" panose="020B0604020202020204" pitchFamily="34" charset="0"/>
              <a:buNone/>
              <a:tabLst/>
              <a:defRPr/>
            </a:pPr>
            <a:r>
              <a:rPr lang="zh-CN" altLang="en-US" dirty="0">
                <a:solidFill>
                  <a:sysClr val="window" lastClr="FFFFFF"/>
                </a:solidFill>
              </a:rPr>
              <a:t>概述（</a:t>
            </a:r>
            <a:r>
              <a:rPr lang="en-US" altLang="zh-CN" dirty="0">
                <a:solidFill>
                  <a:sysClr val="window" lastClr="FFFFFF"/>
                </a:solidFill>
              </a:rPr>
              <a:t> PCIe Architecture </a:t>
            </a:r>
            <a:r>
              <a:rPr lang="zh-CN" altLang="en-US" dirty="0">
                <a:solidFill>
                  <a:sysClr val="window" lastClr="FFFFFF"/>
                </a:solidFill>
              </a:rPr>
              <a:t>）</a:t>
            </a:r>
          </a:p>
        </p:txBody>
      </p:sp>
      <p:sp>
        <p:nvSpPr>
          <p:cNvPr id="27" name="文本占位符 3">
            <a:extLst>
              <a:ext uri="{FF2B5EF4-FFF2-40B4-BE49-F238E27FC236}">
                <a16:creationId xmlns:a16="http://schemas.microsoft.com/office/drawing/2014/main" id="{5F7F1390-C5C9-4B7A-A6DF-D0C616F2BFD7}"/>
              </a:ext>
            </a:extLst>
          </p:cNvPr>
          <p:cNvSpPr txBox="1">
            <a:spLocks/>
          </p:cNvSpPr>
          <p:nvPr/>
        </p:nvSpPr>
        <p:spPr>
          <a:xfrm>
            <a:off x="3477814" y="2428303"/>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0" name="MH_Others_2">
            <a:extLst>
              <a:ext uri="{FF2B5EF4-FFF2-40B4-BE49-F238E27FC236}">
                <a16:creationId xmlns:a16="http://schemas.microsoft.com/office/drawing/2014/main" id="{5BFE301C-8C6E-4A8E-BA01-972AA1F2CC2E}"/>
              </a:ext>
            </a:extLst>
          </p:cNvPr>
          <p:cNvSpPr/>
          <p:nvPr>
            <p:custDataLst>
              <p:tags r:id="rId7"/>
            </p:custDataLst>
          </p:nvPr>
        </p:nvSpPr>
        <p:spPr>
          <a:xfrm>
            <a:off x="2550710" y="347581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1" name="MH_Entry_2">
            <a:hlinkClick r:id="rId16" action="ppaction://hlinksldjump"/>
            <a:extLst>
              <a:ext uri="{FF2B5EF4-FFF2-40B4-BE49-F238E27FC236}">
                <a16:creationId xmlns:a16="http://schemas.microsoft.com/office/drawing/2014/main" id="{B4B648AF-12C4-4DA1-8B7E-AEDAA6260172}"/>
              </a:ext>
            </a:extLst>
          </p:cNvPr>
          <p:cNvSpPr/>
          <p:nvPr>
            <p:custDataLst>
              <p:tags r:id="rId8"/>
            </p:custDataLst>
          </p:nvPr>
        </p:nvSpPr>
        <p:spPr>
          <a:xfrm>
            <a:off x="2639613" y="342373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dirty="0">
                <a:solidFill>
                  <a:sysClr val="window" lastClr="FFFFFF"/>
                </a:solidFill>
                <a:latin typeface="微软雅黑" panose="020B0503020204020204" charset="-122"/>
                <a:ea typeface="微软雅黑" panose="020B0503020204020204" charset="-122"/>
              </a:rPr>
              <a:t>数据链路层</a:t>
            </a:r>
            <a:r>
              <a:rPr lang="zh-CN" altLang="en-US" sz="2135">
                <a:solidFill>
                  <a:sysClr val="window" lastClr="FFFFFF"/>
                </a:solidFill>
                <a:latin typeface="微软雅黑" panose="020B0503020204020204" charset="-122"/>
                <a:ea typeface="微软雅黑" panose="020B0503020204020204" charset="-122"/>
              </a:rPr>
              <a:t>概述（</a:t>
            </a:r>
            <a:r>
              <a:rPr lang="en-US" altLang="zh-CN" sz="2135" dirty="0">
                <a:solidFill>
                  <a:sysClr val="window" lastClr="FFFFFF"/>
                </a:solidFill>
                <a:latin typeface="微软雅黑" panose="020B0503020204020204" charset="-122"/>
                <a:ea typeface="微软雅黑" panose="020B0503020204020204" charset="-122"/>
              </a:rPr>
              <a:t> Data Link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12" name="MH_Number_2">
            <a:hlinkClick r:id="rId15" action="ppaction://hlinksldjump"/>
            <a:extLst>
              <a:ext uri="{FF2B5EF4-FFF2-40B4-BE49-F238E27FC236}">
                <a16:creationId xmlns:a16="http://schemas.microsoft.com/office/drawing/2014/main" id="{BC152ACB-B235-4784-8B7B-89FB6AA73696}"/>
              </a:ext>
            </a:extLst>
          </p:cNvPr>
          <p:cNvSpPr/>
          <p:nvPr>
            <p:custDataLst>
              <p:tags r:id="rId9"/>
            </p:custDataLst>
          </p:nvPr>
        </p:nvSpPr>
        <p:spPr>
          <a:xfrm>
            <a:off x="2868213" y="338466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03</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13" name="文本占位符 3">
            <a:extLst>
              <a:ext uri="{FF2B5EF4-FFF2-40B4-BE49-F238E27FC236}">
                <a16:creationId xmlns:a16="http://schemas.microsoft.com/office/drawing/2014/main" id="{600E0188-8812-4ACA-9270-83B4C782D6B9}"/>
              </a:ext>
            </a:extLst>
          </p:cNvPr>
          <p:cNvSpPr txBox="1">
            <a:spLocks/>
          </p:cNvSpPr>
          <p:nvPr/>
        </p:nvSpPr>
        <p:spPr>
          <a:xfrm>
            <a:off x="3477814" y="34237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4" name="MH_Others_2">
            <a:extLst>
              <a:ext uri="{FF2B5EF4-FFF2-40B4-BE49-F238E27FC236}">
                <a16:creationId xmlns:a16="http://schemas.microsoft.com/office/drawing/2014/main" id="{2F79B029-2412-41C6-88C0-34F135173485}"/>
              </a:ext>
            </a:extLst>
          </p:cNvPr>
          <p:cNvSpPr/>
          <p:nvPr>
            <p:custDataLst>
              <p:tags r:id="rId10"/>
            </p:custDataLst>
          </p:nvPr>
        </p:nvSpPr>
        <p:spPr>
          <a:xfrm>
            <a:off x="2550710" y="443083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2">
            <a:hlinkClick r:id="rId16" action="ppaction://hlinksldjump"/>
            <a:extLst>
              <a:ext uri="{FF2B5EF4-FFF2-40B4-BE49-F238E27FC236}">
                <a16:creationId xmlns:a16="http://schemas.microsoft.com/office/drawing/2014/main" id="{F24A2D4F-AA14-45CE-9AC3-07460FC25794}"/>
              </a:ext>
            </a:extLst>
          </p:cNvPr>
          <p:cNvSpPr/>
          <p:nvPr>
            <p:custDataLst>
              <p:tags r:id="rId11"/>
            </p:custDataLst>
          </p:nvPr>
        </p:nvSpPr>
        <p:spPr>
          <a:xfrm>
            <a:off x="2639613" y="437875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a:lnSpc>
                <a:spcPct val="120000"/>
              </a:lnSpc>
              <a:spcBef>
                <a:spcPts val="130"/>
              </a:spcBef>
              <a:defRPr/>
            </a:pPr>
            <a:r>
              <a:rPr lang="zh-CN" altLang="en-US" sz="2135" dirty="0">
                <a:solidFill>
                  <a:sysClr val="window" lastClr="FFFFFF"/>
                </a:solidFill>
                <a:latin typeface="微软雅黑" panose="020B0503020204020204" charset="-122"/>
                <a:ea typeface="微软雅黑" panose="020B0503020204020204" charset="-122"/>
              </a:rPr>
              <a:t>物理层概述（</a:t>
            </a:r>
            <a:r>
              <a:rPr lang="en-US" altLang="zh-CN" sz="2135" dirty="0">
                <a:solidFill>
                  <a:sysClr val="window" lastClr="FFFFFF"/>
                </a:solidFill>
                <a:latin typeface="微软雅黑" panose="020B0503020204020204" charset="-122"/>
                <a:ea typeface="微软雅黑" panose="020B0503020204020204" charset="-122"/>
              </a:rPr>
              <a:t> The Physical Layer</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16" name="MH_Number_2">
            <a:hlinkClick r:id="rId15" action="ppaction://hlinksldjump"/>
            <a:extLst>
              <a:ext uri="{FF2B5EF4-FFF2-40B4-BE49-F238E27FC236}">
                <a16:creationId xmlns:a16="http://schemas.microsoft.com/office/drawing/2014/main" id="{8132E660-DC80-4374-8729-4002E4537D73}"/>
              </a:ext>
            </a:extLst>
          </p:cNvPr>
          <p:cNvSpPr/>
          <p:nvPr>
            <p:custDataLst>
              <p:tags r:id="rId12"/>
            </p:custDataLst>
          </p:nvPr>
        </p:nvSpPr>
        <p:spPr>
          <a:xfrm>
            <a:off x="2868213" y="433968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3" name="文本占位符 3">
            <a:extLst>
              <a:ext uri="{FF2B5EF4-FFF2-40B4-BE49-F238E27FC236}">
                <a16:creationId xmlns:a16="http://schemas.microsoft.com/office/drawing/2014/main" id="{0A4FCE71-FF24-44A8-97DF-010DC1543CA8}"/>
              </a:ext>
            </a:extLst>
          </p:cNvPr>
          <p:cNvSpPr txBox="1">
            <a:spLocks/>
          </p:cNvSpPr>
          <p:nvPr/>
        </p:nvSpPr>
        <p:spPr>
          <a:xfrm>
            <a:off x="3477814" y="437874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71470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Others_1">
            <a:extLst>
              <a:ext uri="{FF2B5EF4-FFF2-40B4-BE49-F238E27FC236}">
                <a16:creationId xmlns:a16="http://schemas.microsoft.com/office/drawing/2014/main" id="{B4C27DEA-DE0F-470F-B43D-D4876250D4C7}"/>
              </a:ext>
            </a:extLst>
          </p:cNvPr>
          <p:cNvSpPr/>
          <p:nvPr>
            <p:custDataLst>
              <p:tags r:id="rId1"/>
            </p:custDataLst>
          </p:nvPr>
        </p:nvSpPr>
        <p:spPr>
          <a:xfrm>
            <a:off x="2550712" y="14979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8" name="MH_Others_2">
            <a:extLst>
              <a:ext uri="{FF2B5EF4-FFF2-40B4-BE49-F238E27FC236}">
                <a16:creationId xmlns:a16="http://schemas.microsoft.com/office/drawing/2014/main" id="{52A0C2EA-5800-4A76-9B60-3989FD9FEA85}"/>
              </a:ext>
            </a:extLst>
          </p:cNvPr>
          <p:cNvSpPr/>
          <p:nvPr>
            <p:custDataLst>
              <p:tags r:id="rId2"/>
            </p:custDataLst>
          </p:nvPr>
        </p:nvSpPr>
        <p:spPr>
          <a:xfrm>
            <a:off x="2550710" y="24803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9" name="MH_Entry_1">
            <a:hlinkClick r:id="rId14" action="ppaction://hlinksldjump"/>
            <a:extLst>
              <a:ext uri="{FF2B5EF4-FFF2-40B4-BE49-F238E27FC236}">
                <a16:creationId xmlns:a16="http://schemas.microsoft.com/office/drawing/2014/main" id="{1627F4F1-2DC7-4E96-B301-767E699F1E22}"/>
              </a:ext>
            </a:extLst>
          </p:cNvPr>
          <p:cNvSpPr/>
          <p:nvPr>
            <p:custDataLst>
              <p:tags r:id="rId3"/>
            </p:custDataLst>
          </p:nvPr>
        </p:nvSpPr>
        <p:spPr>
          <a:xfrm>
            <a:off x="2639613" y="1445903"/>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35" b="0" i="0" u="none" strike="noStrike" kern="0" cap="none" spc="150" normalizeH="0" baseline="0" noProof="0" dirty="0">
              <a:ln>
                <a:noFill/>
              </a:ln>
              <a:solidFill>
                <a:srgbClr val="FFFFFF"/>
              </a:solidFill>
              <a:effectLst/>
              <a:uLnTx/>
              <a:uFillTx/>
              <a:latin typeface="微软雅黑"/>
              <a:ea typeface="微软雅黑"/>
              <a:cs typeface="+mn-cs"/>
            </a:endParaRPr>
          </a:p>
        </p:txBody>
      </p:sp>
      <p:sp>
        <p:nvSpPr>
          <p:cNvPr id="20" name="MH_Number_1">
            <a:hlinkClick r:id="rId15" action="ppaction://hlinksldjump"/>
            <a:extLst>
              <a:ext uri="{FF2B5EF4-FFF2-40B4-BE49-F238E27FC236}">
                <a16:creationId xmlns:a16="http://schemas.microsoft.com/office/drawing/2014/main" id="{B033D2C7-9E40-441D-AF06-DF9FEB26AFE4}"/>
              </a:ext>
            </a:extLst>
          </p:cNvPr>
          <p:cNvSpPr/>
          <p:nvPr>
            <p:custDataLst>
              <p:tags r:id="rId4"/>
            </p:custDataLst>
          </p:nvPr>
        </p:nvSpPr>
        <p:spPr>
          <a:xfrm>
            <a:off x="2868213" y="1445903"/>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01</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1" name="MH_Entry_2">
            <a:hlinkClick r:id="rId16" action="ppaction://hlinksldjump"/>
            <a:extLst>
              <a:ext uri="{FF2B5EF4-FFF2-40B4-BE49-F238E27FC236}">
                <a16:creationId xmlns:a16="http://schemas.microsoft.com/office/drawing/2014/main" id="{1E9108CC-D470-4A8B-A925-0AA704E30830}"/>
              </a:ext>
            </a:extLst>
          </p:cNvPr>
          <p:cNvSpPr/>
          <p:nvPr>
            <p:custDataLst>
              <p:tags r:id="rId5"/>
            </p:custDataLst>
          </p:nvPr>
        </p:nvSpPr>
        <p:spPr>
          <a:xfrm>
            <a:off x="2639613" y="2428307"/>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135" dirty="0">
                <a:solidFill>
                  <a:sysClr val="window" lastClr="FFFFFF"/>
                </a:solidFill>
                <a:latin typeface="微软雅黑" panose="020B0503020204020204" charset="-122"/>
                <a:ea typeface="微软雅黑" panose="020B0503020204020204" charset="-122"/>
              </a:rPr>
              <a:t>事务层概述（</a:t>
            </a:r>
            <a:r>
              <a:rPr lang="en-US" altLang="zh-CN" sz="2135" dirty="0">
                <a:solidFill>
                  <a:sysClr val="window" lastClr="FFFFFF"/>
                </a:solidFill>
                <a:latin typeface="微软雅黑" panose="020B0503020204020204" charset="-122"/>
                <a:ea typeface="微软雅黑" panose="020B0503020204020204" charset="-122"/>
              </a:rPr>
              <a:t> Transaction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22" name="MH_Number_2">
            <a:hlinkClick r:id="rId15" action="ppaction://hlinksldjump"/>
            <a:extLst>
              <a:ext uri="{FF2B5EF4-FFF2-40B4-BE49-F238E27FC236}">
                <a16:creationId xmlns:a16="http://schemas.microsoft.com/office/drawing/2014/main" id="{804740B7-C784-4126-8896-7A8344F7A4E5}"/>
              </a:ext>
            </a:extLst>
          </p:cNvPr>
          <p:cNvSpPr/>
          <p:nvPr>
            <p:custDataLst>
              <p:tags r:id="rId6"/>
            </p:custDataLst>
          </p:nvPr>
        </p:nvSpPr>
        <p:spPr>
          <a:xfrm>
            <a:off x="2868213" y="2389244"/>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02</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6" name="文本占位符 2">
            <a:extLst>
              <a:ext uri="{FF2B5EF4-FFF2-40B4-BE49-F238E27FC236}">
                <a16:creationId xmlns:a16="http://schemas.microsoft.com/office/drawing/2014/main" id="{32DB4C5E-3E2F-4D0D-9743-EB759E3FAB92}"/>
              </a:ext>
            </a:extLst>
          </p:cNvPr>
          <p:cNvSpPr txBox="1">
            <a:spLocks/>
          </p:cNvSpPr>
          <p:nvPr/>
        </p:nvSpPr>
        <p:spPr>
          <a:xfrm>
            <a:off x="3477814" y="144590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r>
              <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概述（</a:t>
            </a:r>
            <a:r>
              <a:rPr lang="en-US" altLang="zh-CN" sz="2400" dirty="0">
                <a:solidFill>
                  <a:schemeClr val="bg1"/>
                </a:solidFill>
                <a:latin typeface="微软雅黑" panose="020B0503020204020204" pitchFamily="34" charset="-122"/>
                <a:ea typeface="微软雅黑" panose="020B0503020204020204" pitchFamily="34" charset="-122"/>
              </a:rPr>
              <a:t> PCIe Architecture </a:t>
            </a:r>
            <a:r>
              <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a:t>
            </a:r>
          </a:p>
        </p:txBody>
      </p:sp>
      <p:sp>
        <p:nvSpPr>
          <p:cNvPr id="27" name="文本占位符 3">
            <a:extLst>
              <a:ext uri="{FF2B5EF4-FFF2-40B4-BE49-F238E27FC236}">
                <a16:creationId xmlns:a16="http://schemas.microsoft.com/office/drawing/2014/main" id="{5F7F1390-C5C9-4B7A-A6DF-D0C616F2BFD7}"/>
              </a:ext>
            </a:extLst>
          </p:cNvPr>
          <p:cNvSpPr txBox="1">
            <a:spLocks/>
          </p:cNvSpPr>
          <p:nvPr/>
        </p:nvSpPr>
        <p:spPr>
          <a:xfrm>
            <a:off x="3477814" y="2428303"/>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0" name="MH_Others_2">
            <a:extLst>
              <a:ext uri="{FF2B5EF4-FFF2-40B4-BE49-F238E27FC236}">
                <a16:creationId xmlns:a16="http://schemas.microsoft.com/office/drawing/2014/main" id="{5BFE301C-8C6E-4A8E-BA01-972AA1F2CC2E}"/>
              </a:ext>
            </a:extLst>
          </p:cNvPr>
          <p:cNvSpPr/>
          <p:nvPr>
            <p:custDataLst>
              <p:tags r:id="rId7"/>
            </p:custDataLst>
          </p:nvPr>
        </p:nvSpPr>
        <p:spPr>
          <a:xfrm>
            <a:off x="2550710" y="347581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1" name="MH_Entry_2">
            <a:hlinkClick r:id="rId16" action="ppaction://hlinksldjump"/>
            <a:extLst>
              <a:ext uri="{FF2B5EF4-FFF2-40B4-BE49-F238E27FC236}">
                <a16:creationId xmlns:a16="http://schemas.microsoft.com/office/drawing/2014/main" id="{B4B648AF-12C4-4DA1-8B7E-AEDAA6260172}"/>
              </a:ext>
            </a:extLst>
          </p:cNvPr>
          <p:cNvSpPr/>
          <p:nvPr>
            <p:custDataLst>
              <p:tags r:id="rId8"/>
            </p:custDataLst>
          </p:nvPr>
        </p:nvSpPr>
        <p:spPr>
          <a:xfrm>
            <a:off x="2639613" y="342373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135" dirty="0">
                <a:solidFill>
                  <a:sysClr val="window" lastClr="FFFFFF"/>
                </a:solidFill>
                <a:latin typeface="微软雅黑" panose="020B0503020204020204" charset="-122"/>
                <a:ea typeface="微软雅黑" panose="020B0503020204020204" charset="-122"/>
              </a:rPr>
              <a:t>数据链路层概述（</a:t>
            </a:r>
            <a:r>
              <a:rPr lang="en-US" altLang="zh-CN" sz="2135" dirty="0">
                <a:solidFill>
                  <a:sysClr val="window" lastClr="FFFFFF"/>
                </a:solidFill>
                <a:latin typeface="微软雅黑" panose="020B0503020204020204" charset="-122"/>
                <a:ea typeface="微软雅黑" panose="020B0503020204020204" charset="-122"/>
              </a:rPr>
              <a:t> Data Link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12" name="MH_Number_2">
            <a:hlinkClick r:id="rId15" action="ppaction://hlinksldjump"/>
            <a:extLst>
              <a:ext uri="{FF2B5EF4-FFF2-40B4-BE49-F238E27FC236}">
                <a16:creationId xmlns:a16="http://schemas.microsoft.com/office/drawing/2014/main" id="{BC152ACB-B235-4784-8B7B-89FB6AA73696}"/>
              </a:ext>
            </a:extLst>
          </p:cNvPr>
          <p:cNvSpPr/>
          <p:nvPr>
            <p:custDataLst>
              <p:tags r:id="rId9"/>
            </p:custDataLst>
          </p:nvPr>
        </p:nvSpPr>
        <p:spPr>
          <a:xfrm>
            <a:off x="2868213" y="338466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03</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13" name="文本占位符 3">
            <a:extLst>
              <a:ext uri="{FF2B5EF4-FFF2-40B4-BE49-F238E27FC236}">
                <a16:creationId xmlns:a16="http://schemas.microsoft.com/office/drawing/2014/main" id="{600E0188-8812-4ACA-9270-83B4C782D6B9}"/>
              </a:ext>
            </a:extLst>
          </p:cNvPr>
          <p:cNvSpPr txBox="1">
            <a:spLocks/>
          </p:cNvSpPr>
          <p:nvPr/>
        </p:nvSpPr>
        <p:spPr>
          <a:xfrm>
            <a:off x="3477814" y="34237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4" name="MH_Others_2">
            <a:extLst>
              <a:ext uri="{FF2B5EF4-FFF2-40B4-BE49-F238E27FC236}">
                <a16:creationId xmlns:a16="http://schemas.microsoft.com/office/drawing/2014/main" id="{20381950-C2F8-431E-8BB8-12A898D562D9}"/>
              </a:ext>
            </a:extLst>
          </p:cNvPr>
          <p:cNvSpPr/>
          <p:nvPr>
            <p:custDataLst>
              <p:tags r:id="rId10"/>
            </p:custDataLst>
          </p:nvPr>
        </p:nvSpPr>
        <p:spPr>
          <a:xfrm>
            <a:off x="2550710" y="443083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2">
            <a:hlinkClick r:id="rId16" action="ppaction://hlinksldjump"/>
            <a:extLst>
              <a:ext uri="{FF2B5EF4-FFF2-40B4-BE49-F238E27FC236}">
                <a16:creationId xmlns:a16="http://schemas.microsoft.com/office/drawing/2014/main" id="{1E31EC07-EED3-40D2-B0D7-5912D357B3E1}"/>
              </a:ext>
            </a:extLst>
          </p:cNvPr>
          <p:cNvSpPr/>
          <p:nvPr>
            <p:custDataLst>
              <p:tags r:id="rId11"/>
            </p:custDataLst>
          </p:nvPr>
        </p:nvSpPr>
        <p:spPr>
          <a:xfrm>
            <a:off x="2639613" y="437875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135" dirty="0">
                <a:solidFill>
                  <a:sysClr val="window" lastClr="FFFFFF"/>
                </a:solidFill>
                <a:latin typeface="微软雅黑" panose="020B0503020204020204" charset="-122"/>
                <a:ea typeface="微软雅黑" panose="020B0503020204020204" charset="-122"/>
              </a:rPr>
              <a:t>物理层概述（</a:t>
            </a:r>
            <a:r>
              <a:rPr lang="en-US" altLang="zh-CN" sz="2135" dirty="0">
                <a:solidFill>
                  <a:sysClr val="window" lastClr="FFFFFF"/>
                </a:solidFill>
                <a:latin typeface="微软雅黑" panose="020B0503020204020204" charset="-122"/>
                <a:ea typeface="微软雅黑" panose="020B0503020204020204" charset="-122"/>
              </a:rPr>
              <a:t> The Physical Layer</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16" name="MH_Number_2">
            <a:hlinkClick r:id="rId15" action="ppaction://hlinksldjump"/>
            <a:extLst>
              <a:ext uri="{FF2B5EF4-FFF2-40B4-BE49-F238E27FC236}">
                <a16:creationId xmlns:a16="http://schemas.microsoft.com/office/drawing/2014/main" id="{8E5B507E-749B-4C09-9C73-E84620022DAD}"/>
              </a:ext>
            </a:extLst>
          </p:cNvPr>
          <p:cNvSpPr/>
          <p:nvPr>
            <p:custDataLst>
              <p:tags r:id="rId12"/>
            </p:custDataLst>
          </p:nvPr>
        </p:nvSpPr>
        <p:spPr>
          <a:xfrm>
            <a:off x="2868213" y="433968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3" name="文本占位符 3">
            <a:extLst>
              <a:ext uri="{FF2B5EF4-FFF2-40B4-BE49-F238E27FC236}">
                <a16:creationId xmlns:a16="http://schemas.microsoft.com/office/drawing/2014/main" id="{5FD3046D-3A6D-484C-92F4-86B29428C434}"/>
              </a:ext>
            </a:extLst>
          </p:cNvPr>
          <p:cNvSpPr txBox="1">
            <a:spLocks/>
          </p:cNvSpPr>
          <p:nvPr/>
        </p:nvSpPr>
        <p:spPr>
          <a:xfrm>
            <a:off x="3477814" y="437874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3887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DBC788D-C798-46A7-9B7F-9850D88C4B65}"/>
              </a:ext>
            </a:extLst>
          </p:cNvPr>
          <p:cNvPicPr>
            <a:picLocks noChangeAspect="1"/>
          </p:cNvPicPr>
          <p:nvPr/>
        </p:nvPicPr>
        <p:blipFill>
          <a:blip r:embed="rId3"/>
          <a:stretch>
            <a:fillRect/>
          </a:stretch>
        </p:blipFill>
        <p:spPr>
          <a:xfrm>
            <a:off x="5885190" y="2774991"/>
            <a:ext cx="6147081" cy="1646539"/>
          </a:xfrm>
          <a:prstGeom prst="rect">
            <a:avLst/>
          </a:prstGeom>
        </p:spPr>
      </p:pic>
      <p:pic>
        <p:nvPicPr>
          <p:cNvPr id="7" name="图片 6">
            <a:extLst>
              <a:ext uri="{FF2B5EF4-FFF2-40B4-BE49-F238E27FC236}">
                <a16:creationId xmlns:a16="http://schemas.microsoft.com/office/drawing/2014/main" id="{E7A8C883-E014-4E56-800F-7063B4FE31E5}"/>
              </a:ext>
            </a:extLst>
          </p:cNvPr>
          <p:cNvPicPr>
            <a:picLocks noChangeAspect="1"/>
          </p:cNvPicPr>
          <p:nvPr/>
        </p:nvPicPr>
        <p:blipFill>
          <a:blip r:embed="rId4"/>
          <a:stretch>
            <a:fillRect/>
          </a:stretch>
        </p:blipFill>
        <p:spPr>
          <a:xfrm>
            <a:off x="390941" y="2220655"/>
            <a:ext cx="5148392" cy="3545222"/>
          </a:xfrm>
          <a:prstGeom prst="rect">
            <a:avLst/>
          </a:prstGeom>
        </p:spPr>
      </p:pic>
    </p:spTree>
    <p:extLst>
      <p:ext uri="{BB962C8B-B14F-4D97-AF65-F5344CB8AC3E}">
        <p14:creationId xmlns:p14="http://schemas.microsoft.com/office/powerpoint/2010/main" val="373127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42" name="图片 41">
            <a:extLst>
              <a:ext uri="{FF2B5EF4-FFF2-40B4-BE49-F238E27FC236}">
                <a16:creationId xmlns:a16="http://schemas.microsoft.com/office/drawing/2014/main" id="{BDB0EA00-1618-4128-B1F1-4386BECA2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1" y="1400537"/>
            <a:ext cx="3099536" cy="5544274"/>
          </a:xfrm>
          <a:prstGeom prst="rect">
            <a:avLst/>
          </a:prstGeom>
        </p:spPr>
      </p:pic>
      <p:pic>
        <p:nvPicPr>
          <p:cNvPr id="43" name="图片 42">
            <a:extLst>
              <a:ext uri="{FF2B5EF4-FFF2-40B4-BE49-F238E27FC236}">
                <a16:creationId xmlns:a16="http://schemas.microsoft.com/office/drawing/2014/main" id="{30646B71-655F-446E-BFE0-7ADDB43E2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896" y="1400536"/>
            <a:ext cx="3029988" cy="5457463"/>
          </a:xfrm>
          <a:prstGeom prst="rect">
            <a:avLst/>
          </a:prstGeom>
        </p:spPr>
      </p:pic>
      <p:sp>
        <p:nvSpPr>
          <p:cNvPr id="44" name="TextBox 15">
            <a:extLst>
              <a:ext uri="{FF2B5EF4-FFF2-40B4-BE49-F238E27FC236}">
                <a16:creationId xmlns:a16="http://schemas.microsoft.com/office/drawing/2014/main" id="{B0C36E7F-85DE-4902-AB0C-AF7DAEC9C9CC}"/>
              </a:ext>
            </a:extLst>
          </p:cNvPr>
          <p:cNvSpPr txBox="1"/>
          <p:nvPr/>
        </p:nvSpPr>
        <p:spPr>
          <a:xfrm>
            <a:off x="656853" y="2240786"/>
            <a:ext cx="165618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数据交换</a:t>
            </a:r>
          </a:p>
        </p:txBody>
      </p:sp>
      <p:sp>
        <p:nvSpPr>
          <p:cNvPr id="45" name="TextBox 16">
            <a:extLst>
              <a:ext uri="{FF2B5EF4-FFF2-40B4-BE49-F238E27FC236}">
                <a16:creationId xmlns:a16="http://schemas.microsoft.com/office/drawing/2014/main" id="{758A438A-4001-4921-9CF9-E19A9B6F67D5}"/>
              </a:ext>
            </a:extLst>
          </p:cNvPr>
          <p:cNvSpPr txBox="1"/>
          <p:nvPr/>
        </p:nvSpPr>
        <p:spPr>
          <a:xfrm>
            <a:off x="3308546" y="2254623"/>
            <a:ext cx="208069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错误检测、裁决</a:t>
            </a:r>
          </a:p>
        </p:txBody>
      </p:sp>
      <p:sp>
        <p:nvSpPr>
          <p:cNvPr id="47" name="TextBox 18">
            <a:extLst>
              <a:ext uri="{FF2B5EF4-FFF2-40B4-BE49-F238E27FC236}">
                <a16:creationId xmlns:a16="http://schemas.microsoft.com/office/drawing/2014/main" id="{00A56A0F-EA3A-4031-853B-CF417D270615}"/>
              </a:ext>
            </a:extLst>
          </p:cNvPr>
          <p:cNvSpPr txBox="1"/>
          <p:nvPr/>
        </p:nvSpPr>
        <p:spPr>
          <a:xfrm>
            <a:off x="447557" y="3655221"/>
            <a:ext cx="2241609"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接收发送方</a:t>
            </a:r>
            <a:r>
              <a:rPr lang="zh-CN" altLang="en-US" sz="1400" kern="0" dirty="0">
                <a:solidFill>
                  <a:sysClr val="window" lastClr="FFFFFF"/>
                </a:solidFill>
                <a:latin typeface="微软雅黑" pitchFamily="34" charset="-122"/>
                <a:ea typeface="微软雅黑" pitchFamily="34" charset="-122"/>
              </a:rPr>
              <a:t>事务层的</a:t>
            </a:r>
            <a:r>
              <a:rPr lang="en-US" altLang="zh-CN" sz="1400" kern="0" dirty="0">
                <a:solidFill>
                  <a:sysClr val="window" lastClr="FFFFFF"/>
                </a:solidFill>
                <a:latin typeface="微软雅黑" pitchFamily="34" charset="-122"/>
                <a:ea typeface="微软雅黑" pitchFamily="34" charset="-122"/>
              </a:rPr>
              <a:t>TLP</a:t>
            </a:r>
            <a:r>
              <a:rPr lang="zh-CN" altLang="en-US" sz="1400" kern="0" dirty="0">
                <a:solidFill>
                  <a:sysClr val="window" lastClr="FFFFFF"/>
                </a:solidFill>
                <a:latin typeface="微软雅黑" pitchFamily="34" charset="-122"/>
                <a:ea typeface="微软雅黑" pitchFamily="34" charset="-122"/>
              </a:rPr>
              <a:t>包，并送到物理层。另外从物理层接收</a:t>
            </a:r>
            <a:r>
              <a:rPr lang="en-US" altLang="zh-CN" sz="1400" kern="0" dirty="0">
                <a:solidFill>
                  <a:sysClr val="window" lastClr="FFFFFF"/>
                </a:solidFill>
                <a:latin typeface="微软雅黑" pitchFamily="34" charset="-122"/>
                <a:ea typeface="微软雅黑" pitchFamily="34" charset="-122"/>
              </a:rPr>
              <a:t>TLP</a:t>
            </a:r>
            <a:r>
              <a:rPr lang="zh-CN" altLang="en-US" sz="1400" kern="0" dirty="0">
                <a:solidFill>
                  <a:sysClr val="window" lastClr="FFFFFF"/>
                </a:solidFill>
                <a:latin typeface="微软雅黑" pitchFamily="34" charset="-122"/>
                <a:ea typeface="微软雅黑" pitchFamily="34" charset="-122"/>
              </a:rPr>
              <a:t>并送到事务层</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8" name="TextBox 19">
            <a:extLst>
              <a:ext uri="{FF2B5EF4-FFF2-40B4-BE49-F238E27FC236}">
                <a16:creationId xmlns:a16="http://schemas.microsoft.com/office/drawing/2014/main" id="{B42E857D-5395-4E5C-BCF8-82AA88B05A8C}"/>
              </a:ext>
            </a:extLst>
          </p:cNvPr>
          <p:cNvSpPr txBox="1"/>
          <p:nvPr/>
        </p:nvSpPr>
        <p:spPr>
          <a:xfrm>
            <a:off x="3262427" y="3162580"/>
            <a:ext cx="2221801" cy="230563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1.TLP</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序列和</a:t>
            </a: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LCRC</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生成</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lang="en-US" altLang="zh-CN" sz="1400" kern="0" dirty="0">
                <a:solidFill>
                  <a:sysClr val="window" lastClr="FFFFFF"/>
                </a:solidFill>
                <a:latin typeface="微软雅黑" pitchFamily="34" charset="-122"/>
                <a:ea typeface="微软雅黑" pitchFamily="34" charset="-122"/>
              </a:rPr>
              <a:t>2.</a:t>
            </a:r>
            <a:r>
              <a:rPr lang="zh-CN" altLang="en-US" sz="1400" kern="0" dirty="0">
                <a:solidFill>
                  <a:sysClr val="window" lastClr="FFFFFF"/>
                </a:solidFill>
                <a:latin typeface="微软雅黑" pitchFamily="34" charset="-122"/>
                <a:ea typeface="微软雅黑" pitchFamily="34" charset="-122"/>
              </a:rPr>
              <a:t>传输的</a:t>
            </a:r>
            <a:r>
              <a:rPr lang="en-US" altLang="zh-CN" sz="1400" kern="0" dirty="0">
                <a:solidFill>
                  <a:sysClr val="window" lastClr="FFFFFF"/>
                </a:solidFill>
                <a:latin typeface="微软雅黑" pitchFamily="34" charset="-122"/>
                <a:ea typeface="微软雅黑" pitchFamily="34" charset="-122"/>
              </a:rPr>
              <a:t>TLP</a:t>
            </a:r>
            <a:r>
              <a:rPr lang="zh-CN" altLang="en-US" sz="1400" kern="0" dirty="0">
                <a:solidFill>
                  <a:sysClr val="window" lastClr="FFFFFF"/>
                </a:solidFill>
                <a:latin typeface="微软雅黑" pitchFamily="34" charset="-122"/>
                <a:ea typeface="微软雅黑" pitchFamily="34" charset="-122"/>
              </a:rPr>
              <a:t>存储用于数据链路层重试</a:t>
            </a:r>
            <a:endParaRPr lang="en-US" altLang="zh-CN" sz="1400" kern="0" dirty="0">
              <a:solidFill>
                <a:sysClr val="window" lastClr="FFFFFF"/>
              </a:solidFill>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3.</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数据完整性校验</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lang="en-US" altLang="zh-CN" sz="1400" kern="0" dirty="0">
                <a:solidFill>
                  <a:sysClr val="window" lastClr="FFFFFF"/>
                </a:solidFill>
                <a:latin typeface="微软雅黑" pitchFamily="34" charset="-122"/>
                <a:ea typeface="微软雅黑" pitchFamily="34" charset="-122"/>
              </a:rPr>
              <a:t>4.ACK/NAK</a:t>
            </a:r>
            <a:r>
              <a:rPr lang="zh-CN" altLang="en-US" sz="1400" kern="0" dirty="0">
                <a:solidFill>
                  <a:sysClr val="window" lastClr="FFFFFF"/>
                </a:solidFill>
                <a:latin typeface="微软雅黑" pitchFamily="34" charset="-122"/>
                <a:ea typeface="微软雅黑" pitchFamily="34" charset="-122"/>
              </a:rPr>
              <a:t>响应</a:t>
            </a:r>
            <a:endParaRPr lang="en-US" altLang="zh-CN" sz="1400" kern="0" dirty="0">
              <a:solidFill>
                <a:sysClr val="window" lastClr="FFFFFF"/>
              </a:solidFill>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5.</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错误报告和日志机制的错误指示</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6.</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链路确认超时重试机制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pic>
        <p:nvPicPr>
          <p:cNvPr id="50" name="图片 49">
            <a:extLst>
              <a:ext uri="{FF2B5EF4-FFF2-40B4-BE49-F238E27FC236}">
                <a16:creationId xmlns:a16="http://schemas.microsoft.com/office/drawing/2014/main" id="{3B7F579E-6B1D-4BED-BDD2-4AE63A62C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884" y="1519175"/>
            <a:ext cx="3336371" cy="5425635"/>
          </a:xfrm>
          <a:prstGeom prst="rect">
            <a:avLst/>
          </a:prstGeom>
        </p:spPr>
      </p:pic>
      <p:sp>
        <p:nvSpPr>
          <p:cNvPr id="51" name="TextBox 17">
            <a:extLst>
              <a:ext uri="{FF2B5EF4-FFF2-40B4-BE49-F238E27FC236}">
                <a16:creationId xmlns:a16="http://schemas.microsoft.com/office/drawing/2014/main" id="{22509870-C380-4721-9C86-2850A572517E}"/>
              </a:ext>
            </a:extLst>
          </p:cNvPr>
          <p:cNvSpPr txBox="1"/>
          <p:nvPr/>
        </p:nvSpPr>
        <p:spPr>
          <a:xfrm>
            <a:off x="6362743" y="2249257"/>
            <a:ext cx="221432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初始化和电源管理</a:t>
            </a:r>
          </a:p>
        </p:txBody>
      </p:sp>
      <p:sp>
        <p:nvSpPr>
          <p:cNvPr id="52" name="TextBox 20">
            <a:extLst>
              <a:ext uri="{FF2B5EF4-FFF2-40B4-BE49-F238E27FC236}">
                <a16:creationId xmlns:a16="http://schemas.microsoft.com/office/drawing/2014/main" id="{43A7CC0F-12C7-4138-8283-12F471260860}"/>
              </a:ext>
            </a:extLst>
          </p:cNvPr>
          <p:cNvSpPr txBox="1"/>
          <p:nvPr/>
        </p:nvSpPr>
        <p:spPr>
          <a:xfrm>
            <a:off x="6362743" y="3681263"/>
            <a:ext cx="2461843" cy="90524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跟踪链路状态并传递链路活动、链路复位、链路失去链接等状态到事务层</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pic>
        <p:nvPicPr>
          <p:cNvPr id="53" name="图片 52">
            <a:extLst>
              <a:ext uri="{FF2B5EF4-FFF2-40B4-BE49-F238E27FC236}">
                <a16:creationId xmlns:a16="http://schemas.microsoft.com/office/drawing/2014/main" id="{146B9FED-C866-40FF-BA1A-AC7504928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61" y="1519175"/>
            <a:ext cx="3099536" cy="5544274"/>
          </a:xfrm>
          <a:prstGeom prst="rect">
            <a:avLst/>
          </a:prstGeom>
        </p:spPr>
      </p:pic>
      <p:sp>
        <p:nvSpPr>
          <p:cNvPr id="54" name="TextBox 17">
            <a:extLst>
              <a:ext uri="{FF2B5EF4-FFF2-40B4-BE49-F238E27FC236}">
                <a16:creationId xmlns:a16="http://schemas.microsoft.com/office/drawing/2014/main" id="{0F691541-B8A8-42E1-A9F2-E4F3CF036FC0}"/>
              </a:ext>
            </a:extLst>
          </p:cNvPr>
          <p:cNvSpPr txBox="1"/>
          <p:nvPr/>
        </p:nvSpPr>
        <p:spPr>
          <a:xfrm>
            <a:off x="9478630" y="2254623"/>
            <a:ext cx="221432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生成</a:t>
            </a: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DLLP</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55" name="TextBox 20">
            <a:extLst>
              <a:ext uri="{FF2B5EF4-FFF2-40B4-BE49-F238E27FC236}">
                <a16:creationId xmlns:a16="http://schemas.microsoft.com/office/drawing/2014/main" id="{C66AB143-D41D-4186-BEE4-67EE94963F0B}"/>
              </a:ext>
            </a:extLst>
          </p:cNvPr>
          <p:cNvSpPr txBox="1"/>
          <p:nvPr/>
        </p:nvSpPr>
        <p:spPr>
          <a:xfrm>
            <a:off x="9451599" y="3477741"/>
            <a:ext cx="2461843" cy="146540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1.</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用于链路管理功能，包括</a:t>
            </a:r>
            <a:r>
              <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TLP</a:t>
            </a: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确认、电源管理和流控制信息交换。</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lang="en-US" altLang="zh-CN" sz="1400" kern="0" dirty="0">
                <a:solidFill>
                  <a:sysClr val="window" lastClr="FFFFFF"/>
                </a:solidFill>
                <a:latin typeface="微软雅黑" pitchFamily="34" charset="-122"/>
                <a:ea typeface="微软雅黑" pitchFamily="34" charset="-122"/>
              </a:rPr>
              <a:t>2.</a:t>
            </a:r>
            <a:r>
              <a:rPr lang="zh-CN" altLang="en-US" sz="1400" kern="0" dirty="0">
                <a:solidFill>
                  <a:sysClr val="window" lastClr="FFFFFF"/>
                </a:solidFill>
                <a:latin typeface="微软雅黑" pitchFamily="34" charset="-122"/>
                <a:ea typeface="微软雅黑" pitchFamily="34" charset="-122"/>
              </a:rPr>
              <a:t>在链路上两个直接连接组件的数据链路层之间传输</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0612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7" name="TextBox 18">
            <a:extLst>
              <a:ext uri="{FF2B5EF4-FFF2-40B4-BE49-F238E27FC236}">
                <a16:creationId xmlns:a16="http://schemas.microsoft.com/office/drawing/2014/main" id="{00A56A0F-EA3A-4031-853B-CF417D270615}"/>
              </a:ext>
            </a:extLst>
          </p:cNvPr>
          <p:cNvSpPr txBox="1"/>
          <p:nvPr/>
        </p:nvSpPr>
        <p:spPr>
          <a:xfrm>
            <a:off x="447557" y="3655221"/>
            <a:ext cx="2241609"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接收发送方</a:t>
            </a:r>
            <a:r>
              <a:rPr lang="zh-CN" altLang="en-US" sz="1400" kern="0" dirty="0">
                <a:solidFill>
                  <a:sysClr val="window" lastClr="FFFFFF"/>
                </a:solidFill>
                <a:latin typeface="微软雅黑" pitchFamily="34" charset="-122"/>
                <a:ea typeface="微软雅黑" pitchFamily="34" charset="-122"/>
              </a:rPr>
              <a:t>事务层的</a:t>
            </a:r>
            <a:r>
              <a:rPr lang="en-US" altLang="zh-CN" sz="1400" kern="0" dirty="0">
                <a:solidFill>
                  <a:sysClr val="window" lastClr="FFFFFF"/>
                </a:solidFill>
                <a:latin typeface="微软雅黑" pitchFamily="34" charset="-122"/>
                <a:ea typeface="微软雅黑" pitchFamily="34" charset="-122"/>
              </a:rPr>
              <a:t>TLP</a:t>
            </a:r>
            <a:r>
              <a:rPr lang="zh-CN" altLang="en-US" sz="1400" kern="0" dirty="0">
                <a:solidFill>
                  <a:sysClr val="window" lastClr="FFFFFF"/>
                </a:solidFill>
                <a:latin typeface="微软雅黑" pitchFamily="34" charset="-122"/>
                <a:ea typeface="微软雅黑" pitchFamily="34" charset="-122"/>
              </a:rPr>
              <a:t>包，并送到物理层。另外从物理层接收</a:t>
            </a:r>
            <a:r>
              <a:rPr lang="en-US" altLang="zh-CN" sz="1400" kern="0" dirty="0">
                <a:solidFill>
                  <a:sysClr val="window" lastClr="FFFFFF"/>
                </a:solidFill>
                <a:latin typeface="微软雅黑" pitchFamily="34" charset="-122"/>
                <a:ea typeface="微软雅黑" pitchFamily="34" charset="-122"/>
              </a:rPr>
              <a:t>TLP</a:t>
            </a:r>
            <a:r>
              <a:rPr lang="zh-CN" altLang="en-US" sz="1400" kern="0" dirty="0">
                <a:solidFill>
                  <a:sysClr val="window" lastClr="FFFFFF"/>
                </a:solidFill>
                <a:latin typeface="微软雅黑" pitchFamily="34" charset="-122"/>
                <a:ea typeface="微软雅黑" pitchFamily="34" charset="-122"/>
              </a:rPr>
              <a:t>并送到事务层</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pic>
        <p:nvPicPr>
          <p:cNvPr id="15" name="图片 14">
            <a:extLst>
              <a:ext uri="{FF2B5EF4-FFF2-40B4-BE49-F238E27FC236}">
                <a16:creationId xmlns:a16="http://schemas.microsoft.com/office/drawing/2014/main" id="{D8462AB9-498C-40FB-94CE-FE461136C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94" y="1169987"/>
            <a:ext cx="9462693" cy="2065944"/>
          </a:xfrm>
          <a:prstGeom prst="rect">
            <a:avLst/>
          </a:prstGeom>
        </p:spPr>
      </p:pic>
      <p:pic>
        <p:nvPicPr>
          <p:cNvPr id="16" name="图片 15">
            <a:extLst>
              <a:ext uri="{FF2B5EF4-FFF2-40B4-BE49-F238E27FC236}">
                <a16:creationId xmlns:a16="http://schemas.microsoft.com/office/drawing/2014/main" id="{9AFC1C3A-DB36-4523-9073-6AFFA2625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59985" y="4145907"/>
            <a:ext cx="9903669" cy="2113589"/>
          </a:xfrm>
          <a:prstGeom prst="rect">
            <a:avLst/>
          </a:prstGeom>
        </p:spPr>
      </p:pic>
      <p:sp>
        <p:nvSpPr>
          <p:cNvPr id="17" name="TextBox 10">
            <a:extLst>
              <a:ext uri="{FF2B5EF4-FFF2-40B4-BE49-F238E27FC236}">
                <a16:creationId xmlns:a16="http://schemas.microsoft.com/office/drawing/2014/main" id="{F7FF2BDF-F39D-4740-8E50-2A2D920C7C42}"/>
              </a:ext>
            </a:extLst>
          </p:cNvPr>
          <p:cNvSpPr txBox="1"/>
          <p:nvPr/>
        </p:nvSpPr>
        <p:spPr>
          <a:xfrm>
            <a:off x="1243474" y="3358712"/>
            <a:ext cx="9462693" cy="68082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 </a:t>
            </a:r>
            <a:r>
              <a:rPr lang="en-US" altLang="zh-CN" sz="2800" dirty="0">
                <a:latin typeface="Adidas Unity" pitchFamily="2" charset="0"/>
              </a:rPr>
              <a:t>Data Link Control and Management State Machine</a:t>
            </a:r>
            <a:r>
              <a:rPr lang="zh-CN" altLang="en-US" sz="2800" dirty="0">
                <a:latin typeface="Adidas Unity" pitchFamily="2" charset="0"/>
              </a:rPr>
              <a:t>（</a:t>
            </a:r>
            <a:r>
              <a:rPr lang="en-US" altLang="zh-CN" sz="2800" dirty="0">
                <a:latin typeface="Adidas Unity" pitchFamily="2" charset="0"/>
              </a:rPr>
              <a:t>DLCMSM</a:t>
            </a:r>
            <a:r>
              <a:rPr lang="zh-CN" altLang="en-US" sz="2800" dirty="0">
                <a:latin typeface="Adidas Unity" pitchFamily="2" charset="0"/>
              </a:rPr>
              <a:t>）</a:t>
            </a:r>
            <a:r>
              <a:rPr lang="en-US" altLang="zh-CN" sz="2800" dirty="0">
                <a:latin typeface="Adidas Unity" pitchFamily="2" charset="0"/>
              </a:rPr>
              <a:t> </a:t>
            </a:r>
            <a:endParaRPr lang="zh-CN" altLang="en-US" sz="2800" dirty="0">
              <a:latin typeface="Adidas Unity" pitchFamily="2" charset="0"/>
            </a:endParaRPr>
          </a:p>
        </p:txBody>
      </p:sp>
      <p:sp>
        <p:nvSpPr>
          <p:cNvPr id="18" name="TextBox 11">
            <a:extLst>
              <a:ext uri="{FF2B5EF4-FFF2-40B4-BE49-F238E27FC236}">
                <a16:creationId xmlns:a16="http://schemas.microsoft.com/office/drawing/2014/main" id="{F105CD00-D0B8-4318-9648-A4B235686306}"/>
              </a:ext>
            </a:extLst>
          </p:cNvPr>
          <p:cNvSpPr txBox="1"/>
          <p:nvPr/>
        </p:nvSpPr>
        <p:spPr>
          <a:xfrm>
            <a:off x="1828801" y="1860040"/>
            <a:ext cx="1493394" cy="1175706"/>
          </a:xfrm>
          <a:prstGeom prst="rect">
            <a:avLst/>
          </a:prstGeom>
          <a:noFill/>
        </p:spPr>
        <p:txBody>
          <a:bodyPr wrap="square" rtlCol="0">
            <a:spAutoFit/>
          </a:bodyPr>
          <a:lstStyle/>
          <a:p>
            <a:pPr lvl="0">
              <a:lnSpc>
                <a:spcPct val="80000"/>
              </a:lnSpc>
              <a:defRPr/>
            </a:pPr>
            <a:r>
              <a:rPr lang="en-US" altLang="zh-CN" sz="44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States</a:t>
            </a:r>
          </a:p>
          <a:p>
            <a:pPr lvl="0">
              <a:lnSpc>
                <a:spcPct val="80000"/>
              </a:lnSpc>
              <a:defRPr/>
            </a:pPr>
            <a:endParaRPr kumimoji="0" lang="zh-CN" altLang="en-US" sz="44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19" name="TextBox 12">
            <a:extLst>
              <a:ext uri="{FF2B5EF4-FFF2-40B4-BE49-F238E27FC236}">
                <a16:creationId xmlns:a16="http://schemas.microsoft.com/office/drawing/2014/main" id="{F81E13EF-1039-4792-8385-C41AEDBF04DD}"/>
              </a:ext>
            </a:extLst>
          </p:cNvPr>
          <p:cNvSpPr txBox="1"/>
          <p:nvPr/>
        </p:nvSpPr>
        <p:spPr>
          <a:xfrm>
            <a:off x="3459068" y="1464295"/>
            <a:ext cx="6879145"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a:t>
            </a:r>
            <a:r>
              <a:rPr kumimoji="0" lang="en-US" altLang="zh-CN" b="0" i="0" u="none" strike="noStrike" kern="0" cap="none" spc="0" normalizeH="0" baseline="0" noProof="0" dirty="0" err="1">
                <a:ln>
                  <a:noFill/>
                </a:ln>
                <a:solidFill>
                  <a:schemeClr val="tx2">
                    <a:lumMod val="50000"/>
                  </a:schemeClr>
                </a:solidFill>
                <a:effectLst/>
                <a:uLnTx/>
                <a:uFillTx/>
                <a:latin typeface="Arial" pitchFamily="34" charset="0"/>
                <a:ea typeface="微软雅黑" pitchFamily="34" charset="-122"/>
                <a:cs typeface="Arial" pitchFamily="34" charset="0"/>
              </a:rPr>
              <a:t>DL_Inactive</a:t>
            </a: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 </a:t>
            </a:r>
            <a:r>
              <a:rPr kumimoji="0" lang="zh-CN" altLang="en-US"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物理层报告链接不可操作或与端口没有连接</a:t>
            </a:r>
            <a:endPar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a:t>
            </a:r>
            <a:r>
              <a:rPr kumimoji="0" lang="en-US" altLang="zh-CN" b="0" i="0" u="none" strike="noStrike" kern="0" cap="none" spc="0" normalizeH="0" baseline="0" noProof="0" dirty="0" err="1">
                <a:ln>
                  <a:noFill/>
                </a:ln>
                <a:solidFill>
                  <a:schemeClr val="tx2">
                    <a:lumMod val="50000"/>
                  </a:schemeClr>
                </a:solidFill>
                <a:effectLst/>
                <a:uLnTx/>
                <a:uFillTx/>
                <a:latin typeface="Arial" pitchFamily="34" charset="0"/>
                <a:ea typeface="微软雅黑" pitchFamily="34" charset="-122"/>
                <a:cs typeface="Arial" pitchFamily="34" charset="0"/>
              </a:rPr>
              <a:t>DL_Feature</a:t>
            </a: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(optional)  - </a:t>
            </a:r>
            <a:r>
              <a:rPr kumimoji="0" lang="zh-CN" altLang="en-US"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物理层报告链接可操作，执行数据链接功能交换</a:t>
            </a:r>
            <a:endPar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a:t>
            </a:r>
            <a:r>
              <a:rPr kumimoji="0" lang="en-US" altLang="zh-CN" b="0" i="0" u="none" strike="noStrike" kern="0" cap="none" spc="0" normalizeH="0" baseline="0" noProof="0" dirty="0" err="1">
                <a:ln>
                  <a:noFill/>
                </a:ln>
                <a:solidFill>
                  <a:schemeClr val="tx2">
                    <a:lumMod val="50000"/>
                  </a:schemeClr>
                </a:solidFill>
                <a:effectLst/>
                <a:uLnTx/>
                <a:uFillTx/>
                <a:latin typeface="Arial" pitchFamily="34" charset="0"/>
                <a:ea typeface="微软雅黑" pitchFamily="34" charset="-122"/>
                <a:cs typeface="Arial" pitchFamily="34" charset="0"/>
              </a:rPr>
              <a:t>DL_Init</a:t>
            </a:r>
            <a:r>
              <a:rPr lang="en-US" altLang="zh-CN" kern="0" dirty="0">
                <a:solidFill>
                  <a:schemeClr val="tx2">
                    <a:lumMod val="50000"/>
                  </a:schemeClr>
                </a:solidFill>
                <a:latin typeface="Arial" pitchFamily="34" charset="0"/>
                <a:ea typeface="微软雅黑" pitchFamily="34" charset="-122"/>
                <a:cs typeface="Arial" pitchFamily="34" charset="0"/>
              </a:rPr>
              <a:t>  - </a:t>
            </a:r>
            <a:r>
              <a:rPr lang="zh-CN" altLang="en-US" kern="0" dirty="0">
                <a:solidFill>
                  <a:schemeClr val="tx2">
                    <a:lumMod val="50000"/>
                  </a:schemeClr>
                </a:solidFill>
                <a:latin typeface="Arial" pitchFamily="34" charset="0"/>
                <a:ea typeface="微软雅黑" pitchFamily="34" charset="-122"/>
                <a:cs typeface="Arial" pitchFamily="34" charset="0"/>
              </a:rPr>
              <a:t>物理层报告链接可操作，初始化默认虚拟通道的流控制</a:t>
            </a:r>
            <a:endParaRPr lang="en-US" altLang="zh-CN" kern="0" dirty="0">
              <a:solidFill>
                <a:schemeClr val="tx2">
                  <a:lumMod val="50000"/>
                </a:schemeClr>
              </a:solidFill>
              <a:latin typeface="Arial" pitchFamily="34" charset="0"/>
              <a:ea typeface="微软雅黑" pitchFamily="34" charset="-122"/>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a:t>
            </a:r>
            <a:r>
              <a:rPr kumimoji="0" lang="en-US" altLang="zh-CN" b="0" i="0" u="none" strike="noStrike" kern="0" cap="none" spc="0" normalizeH="0" baseline="0" noProof="0" dirty="0" err="1">
                <a:ln>
                  <a:noFill/>
                </a:ln>
                <a:solidFill>
                  <a:schemeClr val="tx2">
                    <a:lumMod val="50000"/>
                  </a:schemeClr>
                </a:solidFill>
                <a:effectLst/>
                <a:uLnTx/>
                <a:uFillTx/>
                <a:latin typeface="Arial" pitchFamily="34" charset="0"/>
                <a:ea typeface="微软雅黑" pitchFamily="34" charset="-122"/>
                <a:cs typeface="Arial" pitchFamily="34" charset="0"/>
              </a:rPr>
              <a:t>DL_Active</a:t>
            </a:r>
            <a:r>
              <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 -</a:t>
            </a:r>
            <a:r>
              <a:rPr kumimoji="0" lang="zh-CN" altLang="en-US"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rPr>
              <a:t>正常运行模式</a:t>
            </a:r>
            <a:endParaRPr kumimoji="0" lang="en-US" altLang="zh-CN" b="0" i="0" u="none" strike="noStrike" kern="0" cap="none" spc="0" normalizeH="0" baseline="0" noProof="0" dirty="0">
              <a:ln>
                <a:noFill/>
              </a:ln>
              <a:solidFill>
                <a:schemeClr val="tx2">
                  <a:lumMod val="50000"/>
                </a:schemeClr>
              </a:solidFill>
              <a:effectLst/>
              <a:uLnTx/>
              <a:uFillTx/>
              <a:latin typeface="Arial" pitchFamily="34" charset="0"/>
              <a:ea typeface="微软雅黑" pitchFamily="34" charset="-122"/>
              <a:cs typeface="Arial" pitchFamily="34" charset="0"/>
            </a:endParaRPr>
          </a:p>
        </p:txBody>
      </p:sp>
      <p:sp>
        <p:nvSpPr>
          <p:cNvPr id="20" name="TextBox 13">
            <a:extLst>
              <a:ext uri="{FF2B5EF4-FFF2-40B4-BE49-F238E27FC236}">
                <a16:creationId xmlns:a16="http://schemas.microsoft.com/office/drawing/2014/main" id="{200BA47D-5558-49C3-882F-837BD0982DE8}"/>
              </a:ext>
            </a:extLst>
          </p:cNvPr>
          <p:cNvSpPr txBox="1"/>
          <p:nvPr/>
        </p:nvSpPr>
        <p:spPr>
          <a:xfrm>
            <a:off x="2159860" y="4633314"/>
            <a:ext cx="6009526" cy="1138773"/>
          </a:xfrm>
          <a:prstGeom prst="rect">
            <a:avLst/>
          </a:prstGeom>
          <a:noFill/>
        </p:spPr>
        <p:txBody>
          <a:bodyPr wrap="square" rtlCol="0">
            <a:spAutoFit/>
          </a:bodyPr>
          <a:lstStyle/>
          <a:p>
            <a:pPr algn="r">
              <a:defRPr/>
            </a:pPr>
            <a:r>
              <a:rPr lang="en-US" altLang="zh-CN" kern="0" dirty="0" err="1">
                <a:solidFill>
                  <a:schemeClr val="tx2">
                    <a:lumMod val="50000"/>
                  </a:schemeClr>
                </a:solidFill>
                <a:latin typeface="Arial" pitchFamily="34" charset="0"/>
                <a:ea typeface="微软雅黑" pitchFamily="34" charset="-122"/>
                <a:cs typeface="Arial" pitchFamily="34" charset="0"/>
              </a:rPr>
              <a:t>DL_Down</a:t>
            </a:r>
            <a:r>
              <a:rPr lang="en-US" altLang="zh-CN" kern="0" dirty="0">
                <a:solidFill>
                  <a:schemeClr val="tx2">
                    <a:lumMod val="50000"/>
                  </a:schemeClr>
                </a:solidFill>
                <a:latin typeface="Arial" pitchFamily="34" charset="0"/>
                <a:ea typeface="微软雅黑" pitchFamily="34" charset="-122"/>
                <a:cs typeface="Arial" pitchFamily="34" charset="0"/>
              </a:rPr>
              <a:t>  - </a:t>
            </a:r>
            <a:r>
              <a:rPr lang="zh-CN" altLang="en-US" kern="0" dirty="0">
                <a:solidFill>
                  <a:schemeClr val="tx2">
                    <a:lumMod val="50000"/>
                  </a:schemeClr>
                </a:solidFill>
                <a:latin typeface="Arial" pitchFamily="34" charset="0"/>
                <a:ea typeface="微软雅黑" pitchFamily="34" charset="-122"/>
                <a:cs typeface="Arial" pitchFamily="34" charset="0"/>
              </a:rPr>
              <a:t>数据链路层没有与链路另一侧的组件通信</a:t>
            </a:r>
            <a:endParaRPr lang="en-US" altLang="zh-CN" kern="0" dirty="0">
              <a:solidFill>
                <a:schemeClr val="tx2">
                  <a:lumMod val="50000"/>
                </a:schemeClr>
              </a:solidFill>
              <a:latin typeface="Arial" pitchFamily="34" charset="0"/>
              <a:ea typeface="微软雅黑" pitchFamily="34" charset="-122"/>
              <a:cs typeface="Arial" pitchFamily="34" charset="0"/>
            </a:endParaRPr>
          </a:p>
          <a:p>
            <a:pPr algn="r">
              <a:defRPr/>
            </a:pPr>
            <a:endParaRPr lang="en-US" altLang="zh-CN" kern="0" dirty="0">
              <a:solidFill>
                <a:schemeClr val="tx2">
                  <a:lumMod val="50000"/>
                </a:schemeClr>
              </a:solidFill>
              <a:latin typeface="Arial" pitchFamily="34" charset="0"/>
              <a:ea typeface="微软雅黑" pitchFamily="34" charset="-122"/>
              <a:cs typeface="Arial" pitchFamily="34" charset="0"/>
            </a:endParaRPr>
          </a:p>
          <a:p>
            <a:pPr algn="r">
              <a:defRPr/>
            </a:pPr>
            <a:r>
              <a:rPr lang="en-US" altLang="zh-CN" kern="0" dirty="0">
                <a:solidFill>
                  <a:schemeClr val="tx2">
                    <a:lumMod val="50000"/>
                  </a:schemeClr>
                </a:solidFill>
                <a:latin typeface="Arial" pitchFamily="34" charset="0"/>
                <a:ea typeface="微软雅黑" pitchFamily="34" charset="-122"/>
                <a:cs typeface="Arial" pitchFamily="34" charset="0"/>
              </a:rPr>
              <a:t>DL_UP - </a:t>
            </a:r>
            <a:r>
              <a:rPr lang="zh-CN" altLang="en-US" kern="0" dirty="0">
                <a:solidFill>
                  <a:schemeClr val="tx2">
                    <a:lumMod val="50000"/>
                  </a:schemeClr>
                </a:solidFill>
                <a:latin typeface="Arial" pitchFamily="34" charset="0"/>
                <a:ea typeface="微软雅黑" pitchFamily="34" charset="-122"/>
                <a:cs typeface="Arial" pitchFamily="34" charset="0"/>
              </a:rPr>
              <a:t>数据链路层与链路另一侧的组件通信</a:t>
            </a:r>
            <a:endParaRPr lang="en-US" altLang="zh-CN" kern="0" dirty="0">
              <a:solidFill>
                <a:schemeClr val="tx2">
                  <a:lumMod val="50000"/>
                </a:schemeClr>
              </a:solidFill>
              <a:latin typeface="Arial" pitchFamily="34" charset="0"/>
              <a:ea typeface="微软雅黑" pitchFamily="34" charset="-122"/>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21" name="TextBox 14">
            <a:extLst>
              <a:ext uri="{FF2B5EF4-FFF2-40B4-BE49-F238E27FC236}">
                <a16:creationId xmlns:a16="http://schemas.microsoft.com/office/drawing/2014/main" id="{2167F297-A508-4CF4-81B8-8D566DD728DC}"/>
              </a:ext>
            </a:extLst>
          </p:cNvPr>
          <p:cNvSpPr txBox="1"/>
          <p:nvPr/>
        </p:nvSpPr>
        <p:spPr>
          <a:xfrm>
            <a:off x="8786879" y="4614847"/>
            <a:ext cx="2345165" cy="1175706"/>
          </a:xfrm>
          <a:prstGeom prst="rect">
            <a:avLst/>
          </a:prstGeom>
          <a:noFill/>
        </p:spPr>
        <p:txBody>
          <a:bodyPr wrap="square" rtlCol="0">
            <a:spAutoFit/>
          </a:bodyPr>
          <a:lstStyle/>
          <a:p>
            <a:pPr lvl="0">
              <a:lnSpc>
                <a:spcPct val="80000"/>
              </a:lnSpc>
              <a:defRPr/>
            </a:pPr>
            <a:r>
              <a:rPr lang="en-US" altLang="zh-CN" sz="44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Status Outputs</a:t>
            </a:r>
            <a:endParaRPr kumimoji="0" lang="zh-CN" altLang="en-US" sz="44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217419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845995D-83F7-4D43-A376-7DB82A49A9DA}"/>
              </a:ext>
            </a:extLst>
          </p:cNvPr>
          <p:cNvPicPr>
            <a:picLocks noChangeAspect="1"/>
          </p:cNvPicPr>
          <p:nvPr/>
        </p:nvPicPr>
        <p:blipFill>
          <a:blip r:embed="rId3"/>
          <a:stretch>
            <a:fillRect/>
          </a:stretch>
        </p:blipFill>
        <p:spPr>
          <a:xfrm>
            <a:off x="5308751" y="2276783"/>
            <a:ext cx="6503866" cy="1167154"/>
          </a:xfrm>
          <a:prstGeom prst="rect">
            <a:avLst/>
          </a:prstGeom>
        </p:spPr>
      </p:pic>
      <p:sp>
        <p:nvSpPr>
          <p:cNvPr id="37" name="椭圆 36">
            <a:extLst>
              <a:ext uri="{FF2B5EF4-FFF2-40B4-BE49-F238E27FC236}">
                <a16:creationId xmlns:a16="http://schemas.microsoft.com/office/drawing/2014/main" id="{51C07DE7-5F9B-49B1-8635-75022AB2771F}"/>
              </a:ext>
            </a:extLst>
          </p:cNvPr>
          <p:cNvSpPr/>
          <p:nvPr/>
        </p:nvSpPr>
        <p:spPr>
          <a:xfrm>
            <a:off x="197921" y="2033861"/>
            <a:ext cx="286655" cy="161313"/>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圆角矩形 38">
            <a:extLst>
              <a:ext uri="{FF2B5EF4-FFF2-40B4-BE49-F238E27FC236}">
                <a16:creationId xmlns:a16="http://schemas.microsoft.com/office/drawing/2014/main" id="{80B7F0B0-4D74-4425-A40B-EB4A49B1202A}"/>
              </a:ext>
            </a:extLst>
          </p:cNvPr>
          <p:cNvSpPr/>
          <p:nvPr/>
        </p:nvSpPr>
        <p:spPr>
          <a:xfrm>
            <a:off x="485952" y="1466603"/>
            <a:ext cx="4595343" cy="967878"/>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圆角矩形 39">
            <a:extLst>
              <a:ext uri="{FF2B5EF4-FFF2-40B4-BE49-F238E27FC236}">
                <a16:creationId xmlns:a16="http://schemas.microsoft.com/office/drawing/2014/main" id="{3D3BEEB5-D4B9-432B-A424-99C0E18C421C}"/>
              </a:ext>
            </a:extLst>
          </p:cNvPr>
          <p:cNvSpPr/>
          <p:nvPr/>
        </p:nvSpPr>
        <p:spPr>
          <a:xfrm>
            <a:off x="544625" y="1499519"/>
            <a:ext cx="3439856" cy="868132"/>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Oval 65">
            <a:extLst>
              <a:ext uri="{FF2B5EF4-FFF2-40B4-BE49-F238E27FC236}">
                <a16:creationId xmlns:a16="http://schemas.microsoft.com/office/drawing/2014/main" id="{9D36239D-D5F6-441B-A10E-7F5653BB29CE}"/>
              </a:ext>
            </a:extLst>
          </p:cNvPr>
          <p:cNvSpPr>
            <a:spLocks noChangeArrowheads="1"/>
          </p:cNvSpPr>
          <p:nvPr/>
        </p:nvSpPr>
        <p:spPr bwMode="auto">
          <a:xfrm>
            <a:off x="-62630" y="1856241"/>
            <a:ext cx="1911031" cy="339369"/>
          </a:xfrm>
          <a:prstGeom prst="ellipse">
            <a:avLst/>
          </a:prstGeom>
          <a:gradFill rotWithShape="1">
            <a:gsLst>
              <a:gs pos="0">
                <a:srgbClr val="2A0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1" name="五边形 4">
            <a:extLst>
              <a:ext uri="{FF2B5EF4-FFF2-40B4-BE49-F238E27FC236}">
                <a16:creationId xmlns:a16="http://schemas.microsoft.com/office/drawing/2014/main" id="{B194B538-BB42-4A1A-BB70-42A6D9B5054F}"/>
              </a:ext>
            </a:extLst>
          </p:cNvPr>
          <p:cNvSpPr/>
          <p:nvPr/>
        </p:nvSpPr>
        <p:spPr>
          <a:xfrm>
            <a:off x="197921" y="1573610"/>
            <a:ext cx="1997351" cy="500788"/>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五边形 4">
            <a:extLst>
              <a:ext uri="{FF2B5EF4-FFF2-40B4-BE49-F238E27FC236}">
                <a16:creationId xmlns:a16="http://schemas.microsoft.com/office/drawing/2014/main" id="{AE4F27B0-5EEC-44DC-82DB-3AC1CCE1D9FE}"/>
              </a:ext>
            </a:extLst>
          </p:cNvPr>
          <p:cNvSpPr/>
          <p:nvPr/>
        </p:nvSpPr>
        <p:spPr>
          <a:xfrm>
            <a:off x="197921" y="1608421"/>
            <a:ext cx="1997351" cy="408830"/>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TextBox 43">
            <a:extLst>
              <a:ext uri="{FF2B5EF4-FFF2-40B4-BE49-F238E27FC236}">
                <a16:creationId xmlns:a16="http://schemas.microsoft.com/office/drawing/2014/main" id="{61FCDEA3-7EC4-48AC-B3AB-B3CC70B03A08}"/>
              </a:ext>
            </a:extLst>
          </p:cNvPr>
          <p:cNvSpPr txBox="1"/>
          <p:nvPr/>
        </p:nvSpPr>
        <p:spPr>
          <a:xfrm rot="201130">
            <a:off x="34527" y="1669240"/>
            <a:ext cx="1977361"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ACK DLLP</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4" name="TextBox 44">
            <a:extLst>
              <a:ext uri="{FF2B5EF4-FFF2-40B4-BE49-F238E27FC236}">
                <a16:creationId xmlns:a16="http://schemas.microsoft.com/office/drawing/2014/main" id="{A7D40EA1-D885-42BD-8C08-BFC951A122F0}"/>
              </a:ext>
            </a:extLst>
          </p:cNvPr>
          <p:cNvSpPr txBox="1"/>
          <p:nvPr/>
        </p:nvSpPr>
        <p:spPr>
          <a:xfrm>
            <a:off x="2248991" y="1538119"/>
            <a:ext cx="268557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TLP</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序列数据确认（ </a:t>
            </a: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sequence Number</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用于表明成功接收到某些 </a:t>
            </a: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TLP</a:t>
            </a: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9" name="椭圆 48">
            <a:extLst>
              <a:ext uri="{FF2B5EF4-FFF2-40B4-BE49-F238E27FC236}">
                <a16:creationId xmlns:a16="http://schemas.microsoft.com/office/drawing/2014/main" id="{44C5F455-8DEE-441F-871F-2D1A4D3C8157}"/>
              </a:ext>
            </a:extLst>
          </p:cNvPr>
          <p:cNvSpPr/>
          <p:nvPr/>
        </p:nvSpPr>
        <p:spPr>
          <a:xfrm>
            <a:off x="198088" y="3130227"/>
            <a:ext cx="286655" cy="161313"/>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圆角矩形 49">
            <a:extLst>
              <a:ext uri="{FF2B5EF4-FFF2-40B4-BE49-F238E27FC236}">
                <a16:creationId xmlns:a16="http://schemas.microsoft.com/office/drawing/2014/main" id="{CC2676A8-28A0-4FAC-A2F5-224789263CEA}"/>
              </a:ext>
            </a:extLst>
          </p:cNvPr>
          <p:cNvSpPr/>
          <p:nvPr/>
        </p:nvSpPr>
        <p:spPr>
          <a:xfrm>
            <a:off x="486120" y="2562969"/>
            <a:ext cx="4595176" cy="967878"/>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圆角矩形 50">
            <a:extLst>
              <a:ext uri="{FF2B5EF4-FFF2-40B4-BE49-F238E27FC236}">
                <a16:creationId xmlns:a16="http://schemas.microsoft.com/office/drawing/2014/main" id="{DFF9EF3E-1927-483A-9D60-3481F68309C0}"/>
              </a:ext>
            </a:extLst>
          </p:cNvPr>
          <p:cNvSpPr/>
          <p:nvPr/>
        </p:nvSpPr>
        <p:spPr>
          <a:xfrm>
            <a:off x="544792" y="2595885"/>
            <a:ext cx="3439856" cy="868132"/>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Oval 65">
            <a:extLst>
              <a:ext uri="{FF2B5EF4-FFF2-40B4-BE49-F238E27FC236}">
                <a16:creationId xmlns:a16="http://schemas.microsoft.com/office/drawing/2014/main" id="{98B57E2A-D5DD-41EF-8ED1-976BBE13A527}"/>
              </a:ext>
            </a:extLst>
          </p:cNvPr>
          <p:cNvSpPr>
            <a:spLocks noChangeArrowheads="1"/>
          </p:cNvSpPr>
          <p:nvPr/>
        </p:nvSpPr>
        <p:spPr bwMode="auto">
          <a:xfrm>
            <a:off x="-62463" y="2952607"/>
            <a:ext cx="1911031" cy="339369"/>
          </a:xfrm>
          <a:prstGeom prst="ellipse">
            <a:avLst/>
          </a:prstGeom>
          <a:gradFill rotWithShape="1">
            <a:gsLst>
              <a:gs pos="0">
                <a:srgbClr val="2A0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3" name="五边形 4">
            <a:extLst>
              <a:ext uri="{FF2B5EF4-FFF2-40B4-BE49-F238E27FC236}">
                <a16:creationId xmlns:a16="http://schemas.microsoft.com/office/drawing/2014/main" id="{5F538DFE-B033-4A5A-88C1-A61183E337F3}"/>
              </a:ext>
            </a:extLst>
          </p:cNvPr>
          <p:cNvSpPr/>
          <p:nvPr/>
        </p:nvSpPr>
        <p:spPr>
          <a:xfrm>
            <a:off x="198088" y="2669976"/>
            <a:ext cx="1997184" cy="500788"/>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五边形 4">
            <a:extLst>
              <a:ext uri="{FF2B5EF4-FFF2-40B4-BE49-F238E27FC236}">
                <a16:creationId xmlns:a16="http://schemas.microsoft.com/office/drawing/2014/main" id="{2E337612-78E3-45E4-8803-7ABB072F06A3}"/>
              </a:ext>
            </a:extLst>
          </p:cNvPr>
          <p:cNvSpPr/>
          <p:nvPr/>
        </p:nvSpPr>
        <p:spPr>
          <a:xfrm>
            <a:off x="198088" y="2704787"/>
            <a:ext cx="1504937" cy="408830"/>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TextBox 54">
            <a:extLst>
              <a:ext uri="{FF2B5EF4-FFF2-40B4-BE49-F238E27FC236}">
                <a16:creationId xmlns:a16="http://schemas.microsoft.com/office/drawing/2014/main" id="{DE5A21D6-4277-4FE1-BE84-123F09FADC1C}"/>
              </a:ext>
            </a:extLst>
          </p:cNvPr>
          <p:cNvSpPr txBox="1"/>
          <p:nvPr/>
        </p:nvSpPr>
        <p:spPr>
          <a:xfrm rot="201130">
            <a:off x="232504" y="2704726"/>
            <a:ext cx="1790658"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2400" dirty="0" err="1">
                <a:solidFill>
                  <a:sysClr val="window" lastClr="FFFFFF"/>
                </a:solidFill>
                <a:latin typeface="Rockwell" pitchFamily="18" charset="0"/>
              </a:rPr>
              <a:t>Nak</a:t>
            </a:r>
            <a:r>
              <a:rPr lang="en-US" altLang="zh-CN" sz="2400" dirty="0">
                <a:solidFill>
                  <a:sysClr val="window" lastClr="FFFFFF"/>
                </a:solidFill>
                <a:latin typeface="Rockwell" pitchFamily="18" charset="0"/>
              </a:rPr>
              <a:t> DLLP</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56" name="TextBox 55">
            <a:extLst>
              <a:ext uri="{FF2B5EF4-FFF2-40B4-BE49-F238E27FC236}">
                <a16:creationId xmlns:a16="http://schemas.microsoft.com/office/drawing/2014/main" id="{4AAA383C-AA66-4840-9DFF-6FEF24B7EA42}"/>
              </a:ext>
            </a:extLst>
          </p:cNvPr>
          <p:cNvSpPr txBox="1"/>
          <p:nvPr/>
        </p:nvSpPr>
        <p:spPr>
          <a:xfrm>
            <a:off x="2226915" y="2785298"/>
            <a:ext cx="270764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TLP</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序列数据否定确认，用于初始化数据链路层再试机制。</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57" name="TextBox 56">
            <a:extLst>
              <a:ext uri="{FF2B5EF4-FFF2-40B4-BE49-F238E27FC236}">
                <a16:creationId xmlns:a16="http://schemas.microsoft.com/office/drawing/2014/main" id="{6AF0CC4C-E434-451C-9184-FE7743614A44}"/>
              </a:ext>
            </a:extLst>
          </p:cNvPr>
          <p:cNvSpPr txBox="1"/>
          <p:nvPr/>
        </p:nvSpPr>
        <p:spPr>
          <a:xfrm>
            <a:off x="6134861" y="5343956"/>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69" name="TextBox 68">
            <a:extLst>
              <a:ext uri="{FF2B5EF4-FFF2-40B4-BE49-F238E27FC236}">
                <a16:creationId xmlns:a16="http://schemas.microsoft.com/office/drawing/2014/main" id="{BA105B94-286C-46E2-AD22-2B1B53AB30D4}"/>
              </a:ext>
            </a:extLst>
          </p:cNvPr>
          <p:cNvSpPr txBox="1"/>
          <p:nvPr/>
        </p:nvSpPr>
        <p:spPr>
          <a:xfrm>
            <a:off x="4476640" y="3696138"/>
            <a:ext cx="8168087" cy="81227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ysClr val="windowText" lastClr="000000">
                    <a:lumMod val="65000"/>
                    <a:lumOff val="35000"/>
                  </a:sysClr>
                </a:solidFill>
                <a:effectLst/>
                <a:uLnTx/>
                <a:uFillTx/>
                <a:latin typeface="Rockwell" pitchFamily="18" charset="0"/>
              </a:rPr>
              <a:t> </a:t>
            </a:r>
            <a:r>
              <a:rPr kumimoji="0" lang="en-US" altLang="zh-CN" sz="3200" b="1" i="0" u="none" strike="noStrike" kern="0" cap="none" spc="0" normalizeH="0" baseline="0" noProof="0" dirty="0">
                <a:ln>
                  <a:noFill/>
                </a:ln>
                <a:solidFill>
                  <a:sysClr val="windowText" lastClr="000000">
                    <a:lumMod val="65000"/>
                    <a:lumOff val="35000"/>
                  </a:sysClr>
                </a:solidFill>
                <a:effectLst/>
                <a:uLnTx/>
                <a:uFillTx/>
                <a:latin typeface="Rockwell" pitchFamily="18" charset="0"/>
              </a:rPr>
              <a:t>Data Link Layer Packets(DLLP)</a:t>
            </a:r>
            <a:endParaRPr kumimoji="0" lang="zh-CN" altLang="en-US" sz="3200" b="1" i="0" u="none" strike="noStrike" kern="0" cap="none" spc="0" normalizeH="0" baseline="0" noProof="0" dirty="0">
              <a:ln>
                <a:noFill/>
              </a:ln>
              <a:solidFill>
                <a:sysClr val="windowText" lastClr="000000">
                  <a:lumMod val="65000"/>
                  <a:lumOff val="35000"/>
                </a:sysClr>
              </a:solidFill>
              <a:effectLst/>
              <a:uLnTx/>
              <a:uFillTx/>
              <a:latin typeface="Rockwell" pitchFamily="18" charset="0"/>
            </a:endParaRPr>
          </a:p>
        </p:txBody>
      </p:sp>
      <p:sp>
        <p:nvSpPr>
          <p:cNvPr id="70" name="椭圆 69">
            <a:extLst>
              <a:ext uri="{FF2B5EF4-FFF2-40B4-BE49-F238E27FC236}">
                <a16:creationId xmlns:a16="http://schemas.microsoft.com/office/drawing/2014/main" id="{A20D8D6D-CA9F-4D01-AABB-1152B39FFD74}"/>
              </a:ext>
            </a:extLst>
          </p:cNvPr>
          <p:cNvSpPr/>
          <p:nvPr/>
        </p:nvSpPr>
        <p:spPr>
          <a:xfrm>
            <a:off x="196544" y="4219602"/>
            <a:ext cx="286655" cy="161313"/>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圆角矩形 49">
            <a:extLst>
              <a:ext uri="{FF2B5EF4-FFF2-40B4-BE49-F238E27FC236}">
                <a16:creationId xmlns:a16="http://schemas.microsoft.com/office/drawing/2014/main" id="{5AB5EC07-7138-4341-8A84-D620629FB023}"/>
              </a:ext>
            </a:extLst>
          </p:cNvPr>
          <p:cNvSpPr/>
          <p:nvPr/>
        </p:nvSpPr>
        <p:spPr>
          <a:xfrm>
            <a:off x="484576" y="3652344"/>
            <a:ext cx="4595176" cy="967878"/>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圆角矩形 50">
            <a:extLst>
              <a:ext uri="{FF2B5EF4-FFF2-40B4-BE49-F238E27FC236}">
                <a16:creationId xmlns:a16="http://schemas.microsoft.com/office/drawing/2014/main" id="{15F833D5-1669-47D0-9112-533855EF47B1}"/>
              </a:ext>
            </a:extLst>
          </p:cNvPr>
          <p:cNvSpPr/>
          <p:nvPr/>
        </p:nvSpPr>
        <p:spPr>
          <a:xfrm>
            <a:off x="543248" y="3685260"/>
            <a:ext cx="3439856" cy="868132"/>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五边形 4">
            <a:extLst>
              <a:ext uri="{FF2B5EF4-FFF2-40B4-BE49-F238E27FC236}">
                <a16:creationId xmlns:a16="http://schemas.microsoft.com/office/drawing/2014/main" id="{E6A5FC57-CC86-4909-A657-314290716306}"/>
              </a:ext>
            </a:extLst>
          </p:cNvPr>
          <p:cNvSpPr/>
          <p:nvPr/>
        </p:nvSpPr>
        <p:spPr>
          <a:xfrm>
            <a:off x="196544" y="3759351"/>
            <a:ext cx="1997184" cy="500788"/>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五边形 4">
            <a:extLst>
              <a:ext uri="{FF2B5EF4-FFF2-40B4-BE49-F238E27FC236}">
                <a16:creationId xmlns:a16="http://schemas.microsoft.com/office/drawing/2014/main" id="{CDBE3DF4-D34B-4F1B-B44C-5C4F8CA24707}"/>
              </a:ext>
            </a:extLst>
          </p:cNvPr>
          <p:cNvSpPr/>
          <p:nvPr/>
        </p:nvSpPr>
        <p:spPr>
          <a:xfrm>
            <a:off x="196544" y="3794162"/>
            <a:ext cx="1504937" cy="408830"/>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TextBox 54">
            <a:extLst>
              <a:ext uri="{FF2B5EF4-FFF2-40B4-BE49-F238E27FC236}">
                <a16:creationId xmlns:a16="http://schemas.microsoft.com/office/drawing/2014/main" id="{43DA6C15-3D58-4EC8-8D72-67720E63186A}"/>
              </a:ext>
            </a:extLst>
          </p:cNvPr>
          <p:cNvSpPr txBox="1"/>
          <p:nvPr/>
        </p:nvSpPr>
        <p:spPr>
          <a:xfrm rot="201130">
            <a:off x="230960" y="3720235"/>
            <a:ext cx="1790658"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1200" dirty="0">
                <a:solidFill>
                  <a:sysClr val="window" lastClr="FFFFFF"/>
                </a:solidFill>
                <a:latin typeface="Rockwell" pitchFamily="18" charset="0"/>
              </a:rPr>
              <a:t> InitFC1/InitFC2/</a:t>
            </a:r>
            <a:r>
              <a:rPr lang="en-US" altLang="zh-CN" sz="1200" dirty="0" err="1">
                <a:solidFill>
                  <a:sysClr val="window" lastClr="FFFFFF"/>
                </a:solidFill>
                <a:latin typeface="Rockwell" pitchFamily="18" charset="0"/>
              </a:rPr>
              <a:t>UpdateFC</a:t>
            </a:r>
            <a:r>
              <a:rPr lang="en-US" altLang="zh-CN" sz="1200" dirty="0">
                <a:solidFill>
                  <a:sysClr val="window" lastClr="FFFFFF"/>
                </a:solidFill>
                <a:latin typeface="Rockwell" pitchFamily="18" charset="0"/>
              </a:rPr>
              <a:t> DLLPs</a:t>
            </a:r>
            <a:endParaRPr kumimoji="0" lang="zh-CN" altLang="en-US" sz="1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76" name="TextBox 55">
            <a:extLst>
              <a:ext uri="{FF2B5EF4-FFF2-40B4-BE49-F238E27FC236}">
                <a16:creationId xmlns:a16="http://schemas.microsoft.com/office/drawing/2014/main" id="{BCB78910-9B88-43D0-8F01-386197D3836C}"/>
              </a:ext>
            </a:extLst>
          </p:cNvPr>
          <p:cNvSpPr txBox="1"/>
          <p:nvPr/>
        </p:nvSpPr>
        <p:spPr>
          <a:xfrm>
            <a:off x="2225371" y="3874673"/>
            <a:ext cx="270764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流程控制初始化</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78" name="圆角矩形 49">
            <a:extLst>
              <a:ext uri="{FF2B5EF4-FFF2-40B4-BE49-F238E27FC236}">
                <a16:creationId xmlns:a16="http://schemas.microsoft.com/office/drawing/2014/main" id="{FFC78DF6-CB03-4740-B7AE-FC312766AE55}"/>
              </a:ext>
            </a:extLst>
          </p:cNvPr>
          <p:cNvSpPr/>
          <p:nvPr/>
        </p:nvSpPr>
        <p:spPr>
          <a:xfrm>
            <a:off x="483199" y="4829955"/>
            <a:ext cx="4595176" cy="967878"/>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圆角矩形 50">
            <a:extLst>
              <a:ext uri="{FF2B5EF4-FFF2-40B4-BE49-F238E27FC236}">
                <a16:creationId xmlns:a16="http://schemas.microsoft.com/office/drawing/2014/main" id="{D9F5349C-9F93-487C-87E4-0EE15A81731F}"/>
              </a:ext>
            </a:extLst>
          </p:cNvPr>
          <p:cNvSpPr/>
          <p:nvPr/>
        </p:nvSpPr>
        <p:spPr>
          <a:xfrm>
            <a:off x="541871" y="4862871"/>
            <a:ext cx="3439856" cy="868132"/>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3" name="TextBox 55">
            <a:extLst>
              <a:ext uri="{FF2B5EF4-FFF2-40B4-BE49-F238E27FC236}">
                <a16:creationId xmlns:a16="http://schemas.microsoft.com/office/drawing/2014/main" id="{CF9072A1-8217-404B-97C4-558782187678}"/>
              </a:ext>
            </a:extLst>
          </p:cNvPr>
          <p:cNvSpPr txBox="1"/>
          <p:nvPr/>
        </p:nvSpPr>
        <p:spPr>
          <a:xfrm>
            <a:off x="2223994" y="5052284"/>
            <a:ext cx="270764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电源管理 </a:t>
            </a: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DLLP</a:t>
            </a:r>
          </a:p>
        </p:txBody>
      </p:sp>
    </p:spTree>
    <p:extLst>
      <p:ext uri="{BB962C8B-B14F-4D97-AF65-F5344CB8AC3E}">
        <p14:creationId xmlns:p14="http://schemas.microsoft.com/office/powerpoint/2010/main" val="129013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102" name="TextBox 60">
            <a:extLst>
              <a:ext uri="{FF2B5EF4-FFF2-40B4-BE49-F238E27FC236}">
                <a16:creationId xmlns:a16="http://schemas.microsoft.com/office/drawing/2014/main" id="{CF986DFC-E931-4EEA-9D91-E052E08FFA4C}"/>
              </a:ext>
            </a:extLst>
          </p:cNvPr>
          <p:cNvSpPr txBox="1"/>
          <p:nvPr/>
        </p:nvSpPr>
        <p:spPr>
          <a:xfrm>
            <a:off x="2035126" y="6087141"/>
            <a:ext cx="6815651" cy="49616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200" b="1" dirty="0"/>
              <a:t>DLLP Packet Types</a:t>
            </a:r>
            <a:endParaRPr kumimoji="0" lang="zh-CN" altLang="en-US" sz="32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pic>
        <p:nvPicPr>
          <p:cNvPr id="3" name="图片 2">
            <a:extLst>
              <a:ext uri="{FF2B5EF4-FFF2-40B4-BE49-F238E27FC236}">
                <a16:creationId xmlns:a16="http://schemas.microsoft.com/office/drawing/2014/main" id="{99660723-5561-4734-9665-0CD6FE2D8CBD}"/>
              </a:ext>
            </a:extLst>
          </p:cNvPr>
          <p:cNvPicPr>
            <a:picLocks noChangeAspect="1"/>
          </p:cNvPicPr>
          <p:nvPr/>
        </p:nvPicPr>
        <p:blipFill>
          <a:blip r:embed="rId3"/>
          <a:stretch>
            <a:fillRect/>
          </a:stretch>
        </p:blipFill>
        <p:spPr>
          <a:xfrm>
            <a:off x="390941" y="1388124"/>
            <a:ext cx="10908764" cy="4625911"/>
          </a:xfrm>
          <a:prstGeom prst="rect">
            <a:avLst/>
          </a:prstGeom>
        </p:spPr>
      </p:pic>
    </p:spTree>
    <p:extLst>
      <p:ext uri="{BB962C8B-B14F-4D97-AF65-F5344CB8AC3E}">
        <p14:creationId xmlns:p14="http://schemas.microsoft.com/office/powerpoint/2010/main" val="78199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pic>
        <p:nvPicPr>
          <p:cNvPr id="4" name="图片 3">
            <a:extLst>
              <a:ext uri="{FF2B5EF4-FFF2-40B4-BE49-F238E27FC236}">
                <a16:creationId xmlns:a16="http://schemas.microsoft.com/office/drawing/2014/main" id="{ED2302CA-9A49-4B3D-911C-0C974E7F44D2}"/>
              </a:ext>
            </a:extLst>
          </p:cNvPr>
          <p:cNvPicPr>
            <a:picLocks noChangeAspect="1"/>
          </p:cNvPicPr>
          <p:nvPr/>
        </p:nvPicPr>
        <p:blipFill>
          <a:blip r:embed="rId3"/>
          <a:stretch>
            <a:fillRect/>
          </a:stretch>
        </p:blipFill>
        <p:spPr>
          <a:xfrm>
            <a:off x="6861454" y="1405342"/>
            <a:ext cx="4867163" cy="4388948"/>
          </a:xfrm>
          <a:prstGeom prst="rect">
            <a:avLst/>
          </a:prstGeom>
        </p:spPr>
      </p:pic>
      <p:sp>
        <p:nvSpPr>
          <p:cNvPr id="36" name="文本框 35">
            <a:extLst>
              <a:ext uri="{FF2B5EF4-FFF2-40B4-BE49-F238E27FC236}">
                <a16:creationId xmlns:a16="http://schemas.microsoft.com/office/drawing/2014/main" id="{A77197E6-73F2-44B0-B7C7-53EBCBA97E8D}"/>
              </a:ext>
            </a:extLst>
          </p:cNvPr>
          <p:cNvSpPr txBox="1"/>
          <p:nvPr/>
        </p:nvSpPr>
        <p:spPr>
          <a:xfrm>
            <a:off x="7415826" y="5994043"/>
            <a:ext cx="6097836" cy="369332"/>
          </a:xfrm>
          <a:prstGeom prst="rect">
            <a:avLst/>
          </a:prstGeom>
          <a:noFill/>
        </p:spPr>
        <p:txBody>
          <a:bodyPr wrap="square">
            <a:spAutoFit/>
          </a:bodyPr>
          <a:lstStyle/>
          <a:p>
            <a:r>
              <a:rPr lang="en-US" altLang="zh-CN" b="1" dirty="0"/>
              <a:t>Fixed DLLP Packet Size: 8 Bytes</a:t>
            </a:r>
            <a:endParaRPr lang="zh-CN" altLang="en-US" dirty="0"/>
          </a:p>
        </p:txBody>
      </p:sp>
      <p:sp>
        <p:nvSpPr>
          <p:cNvPr id="62" name="Oval 65">
            <a:extLst>
              <a:ext uri="{FF2B5EF4-FFF2-40B4-BE49-F238E27FC236}">
                <a16:creationId xmlns:a16="http://schemas.microsoft.com/office/drawing/2014/main" id="{7FD126A5-8BDE-46E1-9AE1-CF129139FBA9}"/>
              </a:ext>
            </a:extLst>
          </p:cNvPr>
          <p:cNvSpPr>
            <a:spLocks noChangeArrowheads="1"/>
          </p:cNvSpPr>
          <p:nvPr/>
        </p:nvSpPr>
        <p:spPr bwMode="auto">
          <a:xfrm rot="5400000">
            <a:off x="3997149" y="3638310"/>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63" name="组合 62">
            <a:extLst>
              <a:ext uri="{FF2B5EF4-FFF2-40B4-BE49-F238E27FC236}">
                <a16:creationId xmlns:a16="http://schemas.microsoft.com/office/drawing/2014/main" id="{4CB1B991-D41B-4ED5-8564-9D04B56216F5}"/>
              </a:ext>
            </a:extLst>
          </p:cNvPr>
          <p:cNvGrpSpPr/>
          <p:nvPr/>
        </p:nvGrpSpPr>
        <p:grpSpPr>
          <a:xfrm>
            <a:off x="4198984" y="2307477"/>
            <a:ext cx="2671138" cy="1100158"/>
            <a:chOff x="1152148" y="1399373"/>
            <a:chExt cx="2671138" cy="1100158"/>
          </a:xfrm>
        </p:grpSpPr>
        <p:sp>
          <p:nvSpPr>
            <p:cNvPr id="64" name="椭圆 8">
              <a:extLst>
                <a:ext uri="{FF2B5EF4-FFF2-40B4-BE49-F238E27FC236}">
                  <a16:creationId xmlns:a16="http://schemas.microsoft.com/office/drawing/2014/main" id="{135E23B3-8C10-4E0E-840C-C1DDCA52B02C}"/>
                </a:ext>
              </a:extLst>
            </p:cNvPr>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65" name="组合 64">
              <a:extLst>
                <a:ext uri="{FF2B5EF4-FFF2-40B4-BE49-F238E27FC236}">
                  <a16:creationId xmlns:a16="http://schemas.microsoft.com/office/drawing/2014/main" id="{F4CA84C8-F73C-4C23-A3E5-319A63CC42CF}"/>
                </a:ext>
              </a:extLst>
            </p:cNvPr>
            <p:cNvGrpSpPr/>
            <p:nvPr/>
          </p:nvGrpSpPr>
          <p:grpSpPr>
            <a:xfrm>
              <a:off x="1152148" y="1399373"/>
              <a:ext cx="2671138" cy="1100158"/>
              <a:chOff x="1109943" y="1399373"/>
              <a:chExt cx="3037469" cy="1100158"/>
            </a:xfrm>
          </p:grpSpPr>
          <p:sp>
            <p:nvSpPr>
              <p:cNvPr id="66" name="矩形 1">
                <a:extLst>
                  <a:ext uri="{FF2B5EF4-FFF2-40B4-BE49-F238E27FC236}">
                    <a16:creationId xmlns:a16="http://schemas.microsoft.com/office/drawing/2014/main" id="{216D872D-61B1-42A3-AAB4-7C342538C0DB}"/>
                  </a:ext>
                </a:extLst>
              </p:cNvPr>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Oval 65">
                <a:extLst>
                  <a:ext uri="{FF2B5EF4-FFF2-40B4-BE49-F238E27FC236}">
                    <a16:creationId xmlns:a16="http://schemas.microsoft.com/office/drawing/2014/main" id="{05D7C9F6-B949-4FEF-93F2-20618CCE623B}"/>
                  </a:ext>
                </a:extLst>
              </p:cNvPr>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8" name="Oval 65">
                <a:extLst>
                  <a:ext uri="{FF2B5EF4-FFF2-40B4-BE49-F238E27FC236}">
                    <a16:creationId xmlns:a16="http://schemas.microsoft.com/office/drawing/2014/main" id="{112B9A96-D808-4E60-9C13-8C4FE3965140}"/>
                  </a:ext>
                </a:extLst>
              </p:cNvPr>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77" name="Oval 65">
            <a:extLst>
              <a:ext uri="{FF2B5EF4-FFF2-40B4-BE49-F238E27FC236}">
                <a16:creationId xmlns:a16="http://schemas.microsoft.com/office/drawing/2014/main" id="{DEC83DB2-05A0-4179-A048-0C4170878B69}"/>
              </a:ext>
            </a:extLst>
          </p:cNvPr>
          <p:cNvSpPr>
            <a:spLocks noChangeArrowheads="1"/>
          </p:cNvSpPr>
          <p:nvPr/>
        </p:nvSpPr>
        <p:spPr bwMode="auto">
          <a:xfrm rot="5400000">
            <a:off x="1962705" y="3810290"/>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80" name="组合 79">
            <a:extLst>
              <a:ext uri="{FF2B5EF4-FFF2-40B4-BE49-F238E27FC236}">
                <a16:creationId xmlns:a16="http://schemas.microsoft.com/office/drawing/2014/main" id="{0C7E004A-95D3-4FC0-A030-5BA766C82FF4}"/>
              </a:ext>
            </a:extLst>
          </p:cNvPr>
          <p:cNvGrpSpPr/>
          <p:nvPr/>
        </p:nvGrpSpPr>
        <p:grpSpPr>
          <a:xfrm>
            <a:off x="2164540" y="2479457"/>
            <a:ext cx="2671138" cy="1100158"/>
            <a:chOff x="1152148" y="1399373"/>
            <a:chExt cx="2671138" cy="1100158"/>
          </a:xfrm>
        </p:grpSpPr>
        <p:sp>
          <p:nvSpPr>
            <p:cNvPr id="81" name="椭圆 8">
              <a:extLst>
                <a:ext uri="{FF2B5EF4-FFF2-40B4-BE49-F238E27FC236}">
                  <a16:creationId xmlns:a16="http://schemas.microsoft.com/office/drawing/2014/main" id="{0D3694D6-6EF2-450E-8A57-9182A3404FE8}"/>
                </a:ext>
              </a:extLst>
            </p:cNvPr>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2" name="组合 81">
              <a:extLst>
                <a:ext uri="{FF2B5EF4-FFF2-40B4-BE49-F238E27FC236}">
                  <a16:creationId xmlns:a16="http://schemas.microsoft.com/office/drawing/2014/main" id="{072E65C6-F474-44D7-9F0D-9FAF247EBD6D}"/>
                </a:ext>
              </a:extLst>
            </p:cNvPr>
            <p:cNvGrpSpPr/>
            <p:nvPr/>
          </p:nvGrpSpPr>
          <p:grpSpPr>
            <a:xfrm>
              <a:off x="1152148" y="1399373"/>
              <a:ext cx="2671138" cy="1100158"/>
              <a:chOff x="1109943" y="1399373"/>
              <a:chExt cx="3037469" cy="1100158"/>
            </a:xfrm>
          </p:grpSpPr>
          <p:sp>
            <p:nvSpPr>
              <p:cNvPr id="84" name="矩形 1">
                <a:extLst>
                  <a:ext uri="{FF2B5EF4-FFF2-40B4-BE49-F238E27FC236}">
                    <a16:creationId xmlns:a16="http://schemas.microsoft.com/office/drawing/2014/main" id="{6E6FD627-F23E-4DDB-A22A-D44D36942CE9}"/>
                  </a:ext>
                </a:extLst>
              </p:cNvPr>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Oval 65">
                <a:extLst>
                  <a:ext uri="{FF2B5EF4-FFF2-40B4-BE49-F238E27FC236}">
                    <a16:creationId xmlns:a16="http://schemas.microsoft.com/office/drawing/2014/main" id="{3AC1EA01-9F8D-4E64-BEFE-6D276AD9F313}"/>
                  </a:ext>
                </a:extLst>
              </p:cNvPr>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6" name="Oval 65">
                <a:extLst>
                  <a:ext uri="{FF2B5EF4-FFF2-40B4-BE49-F238E27FC236}">
                    <a16:creationId xmlns:a16="http://schemas.microsoft.com/office/drawing/2014/main" id="{9176DC0E-1C29-4DF7-A8F5-70790C872769}"/>
                  </a:ext>
                </a:extLst>
              </p:cNvPr>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87" name="Oval 65">
            <a:extLst>
              <a:ext uri="{FF2B5EF4-FFF2-40B4-BE49-F238E27FC236}">
                <a16:creationId xmlns:a16="http://schemas.microsoft.com/office/drawing/2014/main" id="{3706E0D8-2E01-4F96-914D-E1B9E852324B}"/>
              </a:ext>
            </a:extLst>
          </p:cNvPr>
          <p:cNvSpPr>
            <a:spLocks noChangeArrowheads="1"/>
          </p:cNvSpPr>
          <p:nvPr/>
        </p:nvSpPr>
        <p:spPr bwMode="auto">
          <a:xfrm rot="5400000">
            <a:off x="-107307" y="4017149"/>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88" name="组合 87">
            <a:extLst>
              <a:ext uri="{FF2B5EF4-FFF2-40B4-BE49-F238E27FC236}">
                <a16:creationId xmlns:a16="http://schemas.microsoft.com/office/drawing/2014/main" id="{1D39F542-F0B1-4FEA-94F2-9FCC8F2F04B7}"/>
              </a:ext>
            </a:extLst>
          </p:cNvPr>
          <p:cNvGrpSpPr/>
          <p:nvPr/>
        </p:nvGrpSpPr>
        <p:grpSpPr>
          <a:xfrm>
            <a:off x="94528" y="2686316"/>
            <a:ext cx="2671138" cy="1100158"/>
            <a:chOff x="1152148" y="1399373"/>
            <a:chExt cx="2671138" cy="1100158"/>
          </a:xfrm>
        </p:grpSpPr>
        <p:sp>
          <p:nvSpPr>
            <p:cNvPr id="89" name="椭圆 8">
              <a:extLst>
                <a:ext uri="{FF2B5EF4-FFF2-40B4-BE49-F238E27FC236}">
                  <a16:creationId xmlns:a16="http://schemas.microsoft.com/office/drawing/2014/main" id="{465D0899-A90B-4A68-AE19-D336241D6091}"/>
                </a:ext>
              </a:extLst>
            </p:cNvPr>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90" name="组合 89">
              <a:extLst>
                <a:ext uri="{FF2B5EF4-FFF2-40B4-BE49-F238E27FC236}">
                  <a16:creationId xmlns:a16="http://schemas.microsoft.com/office/drawing/2014/main" id="{74F08ACB-2073-4013-8968-7458D19C1346}"/>
                </a:ext>
              </a:extLst>
            </p:cNvPr>
            <p:cNvGrpSpPr/>
            <p:nvPr/>
          </p:nvGrpSpPr>
          <p:grpSpPr>
            <a:xfrm>
              <a:off x="1152148" y="1399373"/>
              <a:ext cx="2671138" cy="1100158"/>
              <a:chOff x="1109943" y="1399373"/>
              <a:chExt cx="3037469" cy="1100158"/>
            </a:xfrm>
          </p:grpSpPr>
          <p:sp>
            <p:nvSpPr>
              <p:cNvPr id="91" name="矩形 1">
                <a:extLst>
                  <a:ext uri="{FF2B5EF4-FFF2-40B4-BE49-F238E27FC236}">
                    <a16:creationId xmlns:a16="http://schemas.microsoft.com/office/drawing/2014/main" id="{E2A0FA37-6177-4F4C-A3AC-23E5CD62513B}"/>
                  </a:ext>
                </a:extLst>
              </p:cNvPr>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Oval 65">
                <a:extLst>
                  <a:ext uri="{FF2B5EF4-FFF2-40B4-BE49-F238E27FC236}">
                    <a16:creationId xmlns:a16="http://schemas.microsoft.com/office/drawing/2014/main" id="{26458909-F0B9-46C5-B5E7-2F2D5DF4492F}"/>
                  </a:ext>
                </a:extLst>
              </p:cNvPr>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93" name="Oval 65">
                <a:extLst>
                  <a:ext uri="{FF2B5EF4-FFF2-40B4-BE49-F238E27FC236}">
                    <a16:creationId xmlns:a16="http://schemas.microsoft.com/office/drawing/2014/main" id="{22A5E81D-F9BD-4748-84A8-51603F7CE7F3}"/>
                  </a:ext>
                </a:extLst>
              </p:cNvPr>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94" name="Oval 65">
            <a:extLst>
              <a:ext uri="{FF2B5EF4-FFF2-40B4-BE49-F238E27FC236}">
                <a16:creationId xmlns:a16="http://schemas.microsoft.com/office/drawing/2014/main" id="{6D10C1FE-25C2-4E51-866D-EB68FF6F0D68}"/>
              </a:ext>
            </a:extLst>
          </p:cNvPr>
          <p:cNvSpPr>
            <a:spLocks noChangeArrowheads="1"/>
          </p:cNvSpPr>
          <p:nvPr/>
        </p:nvSpPr>
        <p:spPr bwMode="auto">
          <a:xfrm rot="5400000">
            <a:off x="-2149049" y="4017150"/>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95" name="矩形 94">
            <a:extLst>
              <a:ext uri="{FF2B5EF4-FFF2-40B4-BE49-F238E27FC236}">
                <a16:creationId xmlns:a16="http://schemas.microsoft.com/office/drawing/2014/main" id="{A50005BB-C07D-4825-AAB3-49E94EE01F9D}"/>
              </a:ext>
            </a:extLst>
          </p:cNvPr>
          <p:cNvSpPr/>
          <p:nvPr/>
        </p:nvSpPr>
        <p:spPr>
          <a:xfrm>
            <a:off x="207419" y="6065294"/>
            <a:ext cx="6654036" cy="648073"/>
          </a:xfrm>
          <a:prstGeom prst="rect">
            <a:avLst/>
          </a:pr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6" name="TextBox 54">
            <a:extLst>
              <a:ext uri="{FF2B5EF4-FFF2-40B4-BE49-F238E27FC236}">
                <a16:creationId xmlns:a16="http://schemas.microsoft.com/office/drawing/2014/main" id="{0B942CED-11C7-4349-B893-F96C3CD68047}"/>
              </a:ext>
            </a:extLst>
          </p:cNvPr>
          <p:cNvSpPr txBox="1"/>
          <p:nvPr/>
        </p:nvSpPr>
        <p:spPr>
          <a:xfrm rot="20388154">
            <a:off x="388643" y="3145314"/>
            <a:ext cx="1870696" cy="39517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1</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97" name="TextBox 55">
            <a:extLst>
              <a:ext uri="{FF2B5EF4-FFF2-40B4-BE49-F238E27FC236}">
                <a16:creationId xmlns:a16="http://schemas.microsoft.com/office/drawing/2014/main" id="{644EFAAC-53C0-4CD3-8AD4-B244573A6BE5}"/>
              </a:ext>
            </a:extLst>
          </p:cNvPr>
          <p:cNvSpPr txBox="1"/>
          <p:nvPr/>
        </p:nvSpPr>
        <p:spPr>
          <a:xfrm rot="20388154">
            <a:off x="2524198" y="2917521"/>
            <a:ext cx="1870696" cy="39517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2</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98" name="TextBox 56">
            <a:extLst>
              <a:ext uri="{FF2B5EF4-FFF2-40B4-BE49-F238E27FC236}">
                <a16:creationId xmlns:a16="http://schemas.microsoft.com/office/drawing/2014/main" id="{69ED6A99-5731-431B-8FB0-8239BB87CE38}"/>
              </a:ext>
            </a:extLst>
          </p:cNvPr>
          <p:cNvSpPr txBox="1"/>
          <p:nvPr/>
        </p:nvSpPr>
        <p:spPr>
          <a:xfrm rot="20388154">
            <a:off x="4604976" y="2746611"/>
            <a:ext cx="1870696" cy="39517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3</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99" name="TextBox 57">
            <a:extLst>
              <a:ext uri="{FF2B5EF4-FFF2-40B4-BE49-F238E27FC236}">
                <a16:creationId xmlns:a16="http://schemas.microsoft.com/office/drawing/2014/main" id="{E1436366-C17B-4F2A-B2FC-6A97335F1259}"/>
              </a:ext>
            </a:extLst>
          </p:cNvPr>
          <p:cNvSpPr txBox="1"/>
          <p:nvPr/>
        </p:nvSpPr>
        <p:spPr>
          <a:xfrm>
            <a:off x="404589" y="4176825"/>
            <a:ext cx="1914755" cy="1600438"/>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altLang="zh-CN" sz="1400" b="1" dirty="0"/>
              <a:t>1</a:t>
            </a:r>
            <a:r>
              <a:rPr lang="zh-CN" altLang="en-US" sz="1400" b="1" dirty="0"/>
              <a:t>个</a:t>
            </a:r>
            <a:r>
              <a:rPr lang="en-US" altLang="zh-CN" sz="1400" b="1" dirty="0"/>
              <a:t>DW </a:t>
            </a:r>
            <a:r>
              <a:rPr lang="zh-CN" altLang="en-US" sz="1400" b="1" dirty="0"/>
              <a:t>数据包含如下两个部分</a:t>
            </a:r>
            <a:endParaRPr lang="en-US" altLang="zh-CN" sz="1400" b="1" dirty="0"/>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b="1" kern="0" dirty="0">
                <a:solidFill>
                  <a:sysClr val="windowText" lastClr="000000">
                    <a:lumMod val="75000"/>
                    <a:lumOff val="25000"/>
                  </a:sysClr>
                </a:solidFill>
                <a:latin typeface="Arial" pitchFamily="34" charset="0"/>
                <a:ea typeface="微软雅黑" pitchFamily="34" charset="-122"/>
                <a:cs typeface="Arial" pitchFamily="34" charset="0"/>
              </a:rPr>
              <a:t>一个</a:t>
            </a:r>
            <a:r>
              <a:rPr lang="en-US" altLang="zh-CN" sz="1400" b="1" kern="0" dirty="0">
                <a:solidFill>
                  <a:sysClr val="windowText" lastClr="000000">
                    <a:lumMod val="75000"/>
                    <a:lumOff val="25000"/>
                  </a:sysClr>
                </a:solidFill>
                <a:latin typeface="Arial" pitchFamily="34" charset="0"/>
                <a:ea typeface="微软雅黑" pitchFamily="34" charset="-122"/>
                <a:cs typeface="Arial" pitchFamily="34" charset="0"/>
              </a:rPr>
              <a:t>Byte</a:t>
            </a:r>
            <a:r>
              <a:rPr lang="zh-CN" altLang="en-US" sz="1400" b="1" kern="0" dirty="0">
                <a:solidFill>
                  <a:sysClr val="windowText" lastClr="000000">
                    <a:lumMod val="75000"/>
                    <a:lumOff val="25000"/>
                  </a:sysClr>
                </a:solidFill>
                <a:latin typeface="Arial" pitchFamily="34" charset="0"/>
                <a:ea typeface="微软雅黑" pitchFamily="34" charset="-122"/>
                <a:cs typeface="Arial" pitchFamily="34" charset="0"/>
              </a:rPr>
              <a:t>的类型区域</a:t>
            </a:r>
            <a:endParaRPr lang="en-US" altLang="zh-CN" sz="1400" b="1" kern="0" dirty="0">
              <a:solidFill>
                <a:sysClr val="windowText" lastClr="000000">
                  <a:lumMod val="75000"/>
                  <a:lumOff val="25000"/>
                </a:sysClr>
              </a:solidFill>
              <a:latin typeface="Arial" pitchFamily="34" charset="0"/>
              <a:ea typeface="微软雅黑" pitchFamily="34" charset="-122"/>
              <a:cs typeface="Arial"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400" b="1" kern="0" dirty="0">
              <a:solidFill>
                <a:sysClr val="windowText" lastClr="000000">
                  <a:lumMod val="75000"/>
                  <a:lumOff val="25000"/>
                </a:sysClr>
              </a:solidFill>
              <a:latin typeface="Arial" pitchFamily="34" charset="0"/>
              <a:ea typeface="微软雅黑" pitchFamily="34" charset="-122"/>
              <a:cs typeface="Arial"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3</a:t>
            </a:r>
            <a:r>
              <a:rPr kumimoji="0" lang="zh-CN" altLang="en-US" sz="1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个</a:t>
            </a:r>
            <a:r>
              <a:rPr kumimoji="0" lang="en-US" altLang="zh-CN" sz="1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Byte</a:t>
            </a:r>
            <a:r>
              <a:rPr kumimoji="0" lang="zh-CN" altLang="en-US" sz="1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的属性信息</a:t>
            </a:r>
            <a:endParaRPr kumimoji="0" lang="en-US" altLang="zh-CN" sz="1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100" name="TextBox 58">
            <a:extLst>
              <a:ext uri="{FF2B5EF4-FFF2-40B4-BE49-F238E27FC236}">
                <a16:creationId xmlns:a16="http://schemas.microsoft.com/office/drawing/2014/main" id="{7CB8CCAA-AC01-449F-8785-48D3E939ED94}"/>
              </a:ext>
            </a:extLst>
          </p:cNvPr>
          <p:cNvSpPr txBox="1"/>
          <p:nvPr/>
        </p:nvSpPr>
        <p:spPr>
          <a:xfrm>
            <a:off x="2475436" y="4176825"/>
            <a:ext cx="1914755" cy="1384995"/>
          </a:xfrm>
          <a:prstGeom prst="rect">
            <a:avLst/>
          </a:prstGeom>
          <a:noFill/>
        </p:spPr>
        <p:txBody>
          <a:bodyPr wrap="square" rtlCol="0">
            <a:spAutoFit/>
          </a:bodyPr>
          <a:lstStyle/>
          <a:p>
            <a:pPr marL="285750" indent="-285750">
              <a:buFont typeface="Arial" panose="020B0604020202020204" pitchFamily="34" charset="0"/>
              <a:buChar char="•"/>
              <a:defRPr/>
            </a:pPr>
            <a:r>
              <a:rPr lang="zh-CN" altLang="en-US" sz="1400" b="1" dirty="0"/>
              <a:t>计算</a:t>
            </a:r>
            <a:r>
              <a:rPr lang="en-US" altLang="zh-CN" sz="1400" b="1" dirty="0"/>
              <a:t>DW</a:t>
            </a:r>
            <a:r>
              <a:rPr lang="zh-CN" altLang="en-US" sz="1400" b="1" dirty="0"/>
              <a:t>数据，生成一个</a:t>
            </a:r>
            <a:r>
              <a:rPr lang="en-US" altLang="zh-CN" sz="1400" b="1" dirty="0"/>
              <a:t>16 Bit</a:t>
            </a:r>
            <a:r>
              <a:rPr lang="zh-CN" altLang="en-US" sz="1400" b="1" dirty="0"/>
              <a:t>的</a:t>
            </a:r>
            <a:r>
              <a:rPr lang="en-US" altLang="zh-CN" sz="1400" b="1" dirty="0"/>
              <a:t>CRC</a:t>
            </a:r>
            <a:r>
              <a:rPr lang="zh-CN" altLang="en-US" sz="1400" b="1" dirty="0"/>
              <a:t>数据</a:t>
            </a:r>
            <a:endParaRPr lang="en-US" altLang="zh-CN" sz="1400" b="1" dirty="0"/>
          </a:p>
          <a:p>
            <a:pPr marL="285750" indent="-285750">
              <a:buFont typeface="Arial" panose="020B0604020202020204" pitchFamily="34" charset="0"/>
              <a:buChar char="•"/>
              <a:defRPr/>
            </a:pPr>
            <a:endParaRPr lang="en-US" altLang="zh-CN" sz="1400" b="1" dirty="0"/>
          </a:p>
          <a:p>
            <a:pPr marL="285750" indent="-285750">
              <a:buFont typeface="Arial" panose="020B0604020202020204" pitchFamily="34" charset="0"/>
              <a:buChar char="•"/>
              <a:defRPr/>
            </a:pPr>
            <a:r>
              <a:rPr lang="zh-CN" altLang="en-US" sz="1400" b="1" dirty="0"/>
              <a:t>将该</a:t>
            </a:r>
            <a:r>
              <a:rPr lang="en-US" altLang="zh-CN" sz="1400" b="1" dirty="0"/>
              <a:t>CRC</a:t>
            </a:r>
            <a:r>
              <a:rPr lang="zh-CN" altLang="en-US" sz="1400" b="1" dirty="0"/>
              <a:t>数据添加到</a:t>
            </a:r>
            <a:r>
              <a:rPr lang="en-US" altLang="zh-CN" sz="1400" b="1" dirty="0"/>
              <a:t>DW </a:t>
            </a:r>
            <a:r>
              <a:rPr lang="zh-CN" altLang="en-US" sz="1400" b="1" dirty="0"/>
              <a:t>数据之后</a:t>
            </a:r>
            <a:endParaRPr lang="en-US" altLang="zh-CN" sz="1400" b="1" dirty="0"/>
          </a:p>
        </p:txBody>
      </p:sp>
      <p:sp>
        <p:nvSpPr>
          <p:cNvPr id="102" name="TextBox 60">
            <a:extLst>
              <a:ext uri="{FF2B5EF4-FFF2-40B4-BE49-F238E27FC236}">
                <a16:creationId xmlns:a16="http://schemas.microsoft.com/office/drawing/2014/main" id="{CF986DFC-E931-4EEA-9D91-E052E08FFA4C}"/>
              </a:ext>
            </a:extLst>
          </p:cNvPr>
          <p:cNvSpPr txBox="1"/>
          <p:nvPr/>
        </p:nvSpPr>
        <p:spPr>
          <a:xfrm>
            <a:off x="-14012" y="6137303"/>
            <a:ext cx="6815651" cy="49616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200" dirty="0"/>
              <a:t>Consist  Parts</a:t>
            </a:r>
            <a:endParaRPr kumimoji="0" lang="zh-CN" altLang="en-US" sz="32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03" name="TextBox 58">
            <a:extLst>
              <a:ext uri="{FF2B5EF4-FFF2-40B4-BE49-F238E27FC236}">
                <a16:creationId xmlns:a16="http://schemas.microsoft.com/office/drawing/2014/main" id="{29F845EA-5366-411F-8BB9-7CD5D0E4C5DE}"/>
              </a:ext>
            </a:extLst>
          </p:cNvPr>
          <p:cNvSpPr txBox="1"/>
          <p:nvPr/>
        </p:nvSpPr>
        <p:spPr>
          <a:xfrm>
            <a:off x="4443497" y="4146841"/>
            <a:ext cx="1914755" cy="1600438"/>
          </a:xfrm>
          <a:prstGeom prst="rect">
            <a:avLst/>
          </a:prstGeom>
          <a:noFill/>
        </p:spPr>
        <p:txBody>
          <a:bodyPr wrap="square" rtlCol="0">
            <a:spAutoFit/>
          </a:bodyPr>
          <a:lstStyle/>
          <a:p>
            <a:pPr marL="285750" indent="-285750">
              <a:buFont typeface="Arial" panose="020B0604020202020204" pitchFamily="34" charset="0"/>
              <a:buChar char="•"/>
              <a:defRPr/>
            </a:pPr>
            <a:r>
              <a:rPr lang="zh-CN" altLang="en-US" sz="1400" b="1" dirty="0"/>
              <a:t>数据发送到物理层，增加</a:t>
            </a:r>
            <a:r>
              <a:rPr lang="en-US" altLang="zh-CN" sz="1400" b="1" dirty="0"/>
              <a:t>SDP(Start Of DLLP)</a:t>
            </a:r>
            <a:r>
              <a:rPr lang="zh-CN" altLang="en-US" sz="1400" b="1" dirty="0"/>
              <a:t>和</a:t>
            </a:r>
            <a:r>
              <a:rPr lang="en-US" altLang="zh-CN" sz="1400" b="1" dirty="0"/>
              <a:t>END</a:t>
            </a:r>
            <a:r>
              <a:rPr lang="zh-CN" altLang="en-US" sz="1400" b="1" dirty="0"/>
              <a:t>（</a:t>
            </a:r>
            <a:r>
              <a:rPr lang="en-US" altLang="zh-CN" sz="1400" b="1" dirty="0"/>
              <a:t>End Of Packet</a:t>
            </a:r>
            <a:r>
              <a:rPr lang="zh-CN" altLang="en-US" sz="1400" b="1" dirty="0"/>
              <a:t>）控制符</a:t>
            </a:r>
            <a:endParaRPr lang="en-US" altLang="zh-CN" sz="1400" b="1" dirty="0"/>
          </a:p>
          <a:p>
            <a:pPr marL="285750" indent="-285750">
              <a:buFont typeface="Arial" panose="020B0604020202020204" pitchFamily="34" charset="0"/>
              <a:buChar char="•"/>
              <a:defRPr/>
            </a:pPr>
            <a:r>
              <a:rPr lang="zh-CN" altLang="en-US" sz="1400" b="1" dirty="0"/>
              <a:t>传输前，物理层将数据做</a:t>
            </a:r>
            <a:r>
              <a:rPr lang="en-US" altLang="zh-CN" sz="1400" b="1" dirty="0"/>
              <a:t>8/10</a:t>
            </a:r>
            <a:r>
              <a:rPr lang="zh-CN" altLang="en-US" sz="1400" b="1" dirty="0"/>
              <a:t>编码</a:t>
            </a:r>
            <a:endParaRPr lang="en-US" altLang="zh-CN" sz="1400" b="1" dirty="0"/>
          </a:p>
        </p:txBody>
      </p:sp>
    </p:spTree>
    <p:extLst>
      <p:ext uri="{BB962C8B-B14F-4D97-AF65-F5344CB8AC3E}">
        <p14:creationId xmlns:p14="http://schemas.microsoft.com/office/powerpoint/2010/main" val="330979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grpSp>
        <p:nvGrpSpPr>
          <p:cNvPr id="31" name="组合 30">
            <a:extLst>
              <a:ext uri="{FF2B5EF4-FFF2-40B4-BE49-F238E27FC236}">
                <a16:creationId xmlns:a16="http://schemas.microsoft.com/office/drawing/2014/main" id="{29B8BE01-4599-4CBA-B093-79AAE2938A32}"/>
              </a:ext>
            </a:extLst>
          </p:cNvPr>
          <p:cNvGrpSpPr/>
          <p:nvPr/>
        </p:nvGrpSpPr>
        <p:grpSpPr>
          <a:xfrm>
            <a:off x="0" y="1251108"/>
            <a:ext cx="12162642" cy="5260839"/>
            <a:chOff x="1547664" y="1556792"/>
            <a:chExt cx="6408712" cy="3528392"/>
          </a:xfrm>
        </p:grpSpPr>
        <p:sp>
          <p:nvSpPr>
            <p:cNvPr id="32" name="矩形 4">
              <a:extLst>
                <a:ext uri="{FF2B5EF4-FFF2-40B4-BE49-F238E27FC236}">
                  <a16:creationId xmlns:a16="http://schemas.microsoft.com/office/drawing/2014/main" id="{8CE6FFAF-9644-4E7E-882C-CA288CC1C017}"/>
                </a:ext>
              </a:extLst>
            </p:cNvPr>
            <p:cNvSpPr/>
            <p:nvPr/>
          </p:nvSpPr>
          <p:spPr>
            <a:xfrm>
              <a:off x="1698812" y="2348880"/>
              <a:ext cx="6120680" cy="2736304"/>
            </a:xfrm>
            <a:custGeom>
              <a:avLst/>
              <a:gdLst>
                <a:gd name="connsiteX0" fmla="*/ 0 w 6120680"/>
                <a:gd name="connsiteY0" fmla="*/ 0 h 2736304"/>
                <a:gd name="connsiteX1" fmla="*/ 6120680 w 6120680"/>
                <a:gd name="connsiteY1" fmla="*/ 0 h 2736304"/>
                <a:gd name="connsiteX2" fmla="*/ 6120680 w 6120680"/>
                <a:gd name="connsiteY2" fmla="*/ 2736304 h 2736304"/>
                <a:gd name="connsiteX3" fmla="*/ 0 w 6120680"/>
                <a:gd name="connsiteY3" fmla="*/ 2736304 h 2736304"/>
                <a:gd name="connsiteX4" fmla="*/ 0 w 6120680"/>
                <a:gd name="connsiteY4" fmla="*/ 0 h 2736304"/>
                <a:gd name="connsiteX0" fmla="*/ 0 w 6120680"/>
                <a:gd name="connsiteY0" fmla="*/ 0 h 2736304"/>
                <a:gd name="connsiteX1" fmla="*/ 6120680 w 6120680"/>
                <a:gd name="connsiteY1" fmla="*/ 0 h 2736304"/>
                <a:gd name="connsiteX2" fmla="*/ 6120680 w 6120680"/>
                <a:gd name="connsiteY2" fmla="*/ 2736304 h 2736304"/>
                <a:gd name="connsiteX3" fmla="*/ 3137883 w 6120680"/>
                <a:gd name="connsiteY3" fmla="*/ 2729535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49915 w 6120680"/>
                <a:gd name="connsiteY3" fmla="*/ 2152019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25852 w 6120680"/>
                <a:gd name="connsiteY3" fmla="*/ 2236240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25852 w 6120680"/>
                <a:gd name="connsiteY3" fmla="*/ 2320461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2957410 w 6120680"/>
                <a:gd name="connsiteY3" fmla="*/ 2320461 h 2736304"/>
                <a:gd name="connsiteX4" fmla="*/ 0 w 6120680"/>
                <a:gd name="connsiteY4" fmla="*/ 2736304 h 2736304"/>
                <a:gd name="connsiteX5" fmla="*/ 0 w 6120680"/>
                <a:gd name="connsiteY5" fmla="*/ 0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680" h="2736304">
                  <a:moveTo>
                    <a:pt x="0" y="0"/>
                  </a:moveTo>
                  <a:lnTo>
                    <a:pt x="6120680" y="0"/>
                  </a:lnTo>
                  <a:lnTo>
                    <a:pt x="6120680" y="2736304"/>
                  </a:lnTo>
                  <a:lnTo>
                    <a:pt x="2957410" y="2320461"/>
                  </a:lnTo>
                  <a:lnTo>
                    <a:pt x="0" y="2736304"/>
                  </a:lnTo>
                  <a:lnTo>
                    <a:pt x="0" y="0"/>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矩形 32">
              <a:extLst>
                <a:ext uri="{FF2B5EF4-FFF2-40B4-BE49-F238E27FC236}">
                  <a16:creationId xmlns:a16="http://schemas.microsoft.com/office/drawing/2014/main" id="{D988B129-33C9-4193-A14F-4301038C2E73}"/>
                </a:ext>
              </a:extLst>
            </p:cNvPr>
            <p:cNvSpPr/>
            <p:nvPr/>
          </p:nvSpPr>
          <p:spPr>
            <a:xfrm>
              <a:off x="1547664" y="1556792"/>
              <a:ext cx="6408712" cy="3024336"/>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矩形 33">
              <a:extLst>
                <a:ext uri="{FF2B5EF4-FFF2-40B4-BE49-F238E27FC236}">
                  <a16:creationId xmlns:a16="http://schemas.microsoft.com/office/drawing/2014/main" id="{103C2A37-F2CA-4E05-ABC1-14BE3D694056}"/>
                </a:ext>
              </a:extLst>
            </p:cNvPr>
            <p:cNvSpPr/>
            <p:nvPr/>
          </p:nvSpPr>
          <p:spPr>
            <a:xfrm>
              <a:off x="1674748" y="1664712"/>
              <a:ext cx="6144744" cy="280800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cxnSp>
        <p:nvCxnSpPr>
          <p:cNvPr id="35" name="直接连接符 34">
            <a:extLst>
              <a:ext uri="{FF2B5EF4-FFF2-40B4-BE49-F238E27FC236}">
                <a16:creationId xmlns:a16="http://schemas.microsoft.com/office/drawing/2014/main" id="{49F0C555-36CD-4B86-B08F-020F366BC67F}"/>
              </a:ext>
            </a:extLst>
          </p:cNvPr>
          <p:cNvCxnSpPr/>
          <p:nvPr/>
        </p:nvCxnSpPr>
        <p:spPr>
          <a:xfrm flipH="1">
            <a:off x="1749321" y="241692"/>
            <a:ext cx="29358" cy="1126870"/>
          </a:xfrm>
          <a:prstGeom prst="line">
            <a:avLst/>
          </a:prstGeom>
          <a:noFill/>
          <a:ln w="28575" cap="flat" cmpd="sng" algn="ctr">
            <a:solidFill>
              <a:sysClr val="windowText" lastClr="000000">
                <a:lumMod val="75000"/>
                <a:lumOff val="25000"/>
              </a:sysClr>
            </a:solidFill>
            <a:prstDash val="sysDot"/>
          </a:ln>
          <a:effectLst/>
        </p:spPr>
      </p:cxnSp>
      <p:sp>
        <p:nvSpPr>
          <p:cNvPr id="36" name="泪滴形 7">
            <a:extLst>
              <a:ext uri="{FF2B5EF4-FFF2-40B4-BE49-F238E27FC236}">
                <a16:creationId xmlns:a16="http://schemas.microsoft.com/office/drawing/2014/main" id="{51658763-013F-4CB6-89F2-D9B37364968E}"/>
              </a:ext>
            </a:extLst>
          </p:cNvPr>
          <p:cNvSpPr/>
          <p:nvPr/>
        </p:nvSpPr>
        <p:spPr>
          <a:xfrm rot="18998822">
            <a:off x="1161037" y="1599419"/>
            <a:ext cx="1116252" cy="1116252"/>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4C3024"/>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7" name="直接连接符 36">
            <a:extLst>
              <a:ext uri="{FF2B5EF4-FFF2-40B4-BE49-F238E27FC236}">
                <a16:creationId xmlns:a16="http://schemas.microsoft.com/office/drawing/2014/main" id="{50F9B387-2CE5-4425-BBD0-22C29E2F65F1}"/>
              </a:ext>
            </a:extLst>
          </p:cNvPr>
          <p:cNvCxnSpPr>
            <a:endCxn id="38" idx="2"/>
          </p:cNvCxnSpPr>
          <p:nvPr/>
        </p:nvCxnSpPr>
        <p:spPr>
          <a:xfrm>
            <a:off x="3444251" y="241693"/>
            <a:ext cx="11911" cy="2020109"/>
          </a:xfrm>
          <a:prstGeom prst="line">
            <a:avLst/>
          </a:prstGeom>
          <a:noFill/>
          <a:ln w="28575" cap="flat" cmpd="sng" algn="ctr">
            <a:solidFill>
              <a:srgbClr val="D38951"/>
            </a:solidFill>
            <a:prstDash val="sysDot"/>
          </a:ln>
          <a:effectLst/>
        </p:spPr>
      </p:cxnSp>
      <p:sp>
        <p:nvSpPr>
          <p:cNvPr id="38" name="泪滴形 7">
            <a:extLst>
              <a:ext uri="{FF2B5EF4-FFF2-40B4-BE49-F238E27FC236}">
                <a16:creationId xmlns:a16="http://schemas.microsoft.com/office/drawing/2014/main" id="{3C159C86-D336-4BDB-BC70-CC298286F43C}"/>
              </a:ext>
            </a:extLst>
          </p:cNvPr>
          <p:cNvSpPr/>
          <p:nvPr/>
        </p:nvSpPr>
        <p:spPr>
          <a:xfrm rot="18998822">
            <a:off x="2880839" y="2490477"/>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D38951"/>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1" name="TextBox 36">
            <a:extLst>
              <a:ext uri="{FF2B5EF4-FFF2-40B4-BE49-F238E27FC236}">
                <a16:creationId xmlns:a16="http://schemas.microsoft.com/office/drawing/2014/main" id="{19F50B9E-C298-4311-B385-2AC0A04D23F9}"/>
              </a:ext>
            </a:extLst>
          </p:cNvPr>
          <p:cNvSpPr txBox="1"/>
          <p:nvPr/>
        </p:nvSpPr>
        <p:spPr>
          <a:xfrm>
            <a:off x="1266887" y="1948619"/>
            <a:ext cx="910346" cy="486287"/>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01</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44" name="TextBox 39">
            <a:extLst>
              <a:ext uri="{FF2B5EF4-FFF2-40B4-BE49-F238E27FC236}">
                <a16:creationId xmlns:a16="http://schemas.microsoft.com/office/drawing/2014/main" id="{6B725DDF-553B-4FF3-9472-8F8F5662D784}"/>
              </a:ext>
            </a:extLst>
          </p:cNvPr>
          <p:cNvSpPr txBox="1"/>
          <p:nvPr/>
        </p:nvSpPr>
        <p:spPr>
          <a:xfrm>
            <a:off x="2801809" y="5622156"/>
            <a:ext cx="5688632" cy="868828"/>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r>
              <a:rPr lang="en-US" altLang="zh-CN" sz="4400" b="1" dirty="0"/>
              <a:t>Receiver handling of DLLPs</a:t>
            </a:r>
          </a:p>
        </p:txBody>
      </p:sp>
      <p:sp>
        <p:nvSpPr>
          <p:cNvPr id="46" name="TextBox 40">
            <a:extLst>
              <a:ext uri="{FF2B5EF4-FFF2-40B4-BE49-F238E27FC236}">
                <a16:creationId xmlns:a16="http://schemas.microsoft.com/office/drawing/2014/main" id="{922A7C54-303D-4AC5-A5BE-2BAC8EA7FA92}"/>
              </a:ext>
            </a:extLst>
          </p:cNvPr>
          <p:cNvSpPr txBox="1"/>
          <p:nvPr/>
        </p:nvSpPr>
        <p:spPr>
          <a:xfrm>
            <a:off x="2413014" y="3581841"/>
            <a:ext cx="1967341"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检查所有接收到的</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是否有错误。这包括在反序列化之后在物理层进行控制符号检查，然后在接收器数据链路层进行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CRC</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检查</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cxnSp>
        <p:nvCxnSpPr>
          <p:cNvPr id="47" name="直接连接符 46">
            <a:extLst>
              <a:ext uri="{FF2B5EF4-FFF2-40B4-BE49-F238E27FC236}">
                <a16:creationId xmlns:a16="http://schemas.microsoft.com/office/drawing/2014/main" id="{DD24E439-7709-43CF-8776-5AAE052BE29E}"/>
              </a:ext>
            </a:extLst>
          </p:cNvPr>
          <p:cNvCxnSpPr>
            <a:endCxn id="48" idx="2"/>
          </p:cNvCxnSpPr>
          <p:nvPr/>
        </p:nvCxnSpPr>
        <p:spPr>
          <a:xfrm>
            <a:off x="5184354" y="241692"/>
            <a:ext cx="0" cy="1678180"/>
          </a:xfrm>
          <a:prstGeom prst="line">
            <a:avLst/>
          </a:prstGeom>
          <a:noFill/>
          <a:ln w="28575" cap="flat" cmpd="sng" algn="ctr">
            <a:solidFill>
              <a:srgbClr val="C1C35D"/>
            </a:solidFill>
            <a:prstDash val="sysDot"/>
          </a:ln>
          <a:effectLst/>
        </p:spPr>
      </p:cxnSp>
      <p:sp>
        <p:nvSpPr>
          <p:cNvPr id="48" name="泪滴形 7">
            <a:extLst>
              <a:ext uri="{FF2B5EF4-FFF2-40B4-BE49-F238E27FC236}">
                <a16:creationId xmlns:a16="http://schemas.microsoft.com/office/drawing/2014/main" id="{6238B65C-94E0-472A-8B80-BDB6906639F1}"/>
              </a:ext>
            </a:extLst>
          </p:cNvPr>
          <p:cNvSpPr/>
          <p:nvPr/>
        </p:nvSpPr>
        <p:spPr>
          <a:xfrm rot="18998822">
            <a:off x="4609031" y="2148547"/>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C1C35D"/>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1" name="TextBox 45">
            <a:extLst>
              <a:ext uri="{FF2B5EF4-FFF2-40B4-BE49-F238E27FC236}">
                <a16:creationId xmlns:a16="http://schemas.microsoft.com/office/drawing/2014/main" id="{608F1156-93E0-49CD-8531-AD0DA11F8FFC}"/>
              </a:ext>
            </a:extLst>
          </p:cNvPr>
          <p:cNvSpPr txBox="1"/>
          <p:nvPr/>
        </p:nvSpPr>
        <p:spPr>
          <a:xfrm>
            <a:off x="4503248" y="3477481"/>
            <a:ext cx="1273019" cy="954107"/>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任何未通过</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CRC</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检查的</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都将被丢弃</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cxnSp>
        <p:nvCxnSpPr>
          <p:cNvPr id="52" name="直接连接符 51">
            <a:extLst>
              <a:ext uri="{FF2B5EF4-FFF2-40B4-BE49-F238E27FC236}">
                <a16:creationId xmlns:a16="http://schemas.microsoft.com/office/drawing/2014/main" id="{64FA8E56-1628-4E5F-9E81-9444F036383B}"/>
              </a:ext>
            </a:extLst>
          </p:cNvPr>
          <p:cNvCxnSpPr/>
          <p:nvPr/>
        </p:nvCxnSpPr>
        <p:spPr>
          <a:xfrm>
            <a:off x="7026582" y="346052"/>
            <a:ext cx="0" cy="1678180"/>
          </a:xfrm>
          <a:prstGeom prst="line">
            <a:avLst/>
          </a:prstGeom>
          <a:noFill/>
          <a:ln w="28575" cap="flat" cmpd="sng" algn="ctr">
            <a:solidFill>
              <a:srgbClr val="C1C35D"/>
            </a:solidFill>
            <a:prstDash val="sysDot"/>
          </a:ln>
          <a:effectLst/>
        </p:spPr>
      </p:cxnSp>
      <p:sp>
        <p:nvSpPr>
          <p:cNvPr id="53" name="泪滴形 7">
            <a:extLst>
              <a:ext uri="{FF2B5EF4-FFF2-40B4-BE49-F238E27FC236}">
                <a16:creationId xmlns:a16="http://schemas.microsoft.com/office/drawing/2014/main" id="{E203A377-3EB1-42B9-9AF7-440130D8F217}"/>
              </a:ext>
            </a:extLst>
          </p:cNvPr>
          <p:cNvSpPr/>
          <p:nvPr/>
        </p:nvSpPr>
        <p:spPr>
          <a:xfrm rot="18998822">
            <a:off x="6451259" y="2339260"/>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4BACC6">
              <a:lumMod val="60000"/>
              <a:lumOff val="40000"/>
            </a:srgbClr>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TextBox 49">
            <a:extLst>
              <a:ext uri="{FF2B5EF4-FFF2-40B4-BE49-F238E27FC236}">
                <a16:creationId xmlns:a16="http://schemas.microsoft.com/office/drawing/2014/main" id="{B60EF97B-6997-4738-8B9A-3B026AC76160}"/>
              </a:ext>
            </a:extLst>
          </p:cNvPr>
          <p:cNvSpPr txBox="1"/>
          <p:nvPr/>
        </p:nvSpPr>
        <p:spPr>
          <a:xfrm>
            <a:off x="6684611" y="2751295"/>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04</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7" name="泪滴形 7">
            <a:extLst>
              <a:ext uri="{FF2B5EF4-FFF2-40B4-BE49-F238E27FC236}">
                <a16:creationId xmlns:a16="http://schemas.microsoft.com/office/drawing/2014/main" id="{60592603-C2BD-4687-BB59-25CC1A0B71AF}"/>
              </a:ext>
            </a:extLst>
          </p:cNvPr>
          <p:cNvSpPr/>
          <p:nvPr/>
        </p:nvSpPr>
        <p:spPr>
          <a:xfrm rot="18998822">
            <a:off x="8712711" y="2031377"/>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chemeClr val="accent6"/>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TextBox 49">
            <a:extLst>
              <a:ext uri="{FF2B5EF4-FFF2-40B4-BE49-F238E27FC236}">
                <a16:creationId xmlns:a16="http://schemas.microsoft.com/office/drawing/2014/main" id="{50D31736-8EA8-48B0-9640-0684EDFF2EF4}"/>
              </a:ext>
            </a:extLst>
          </p:cNvPr>
          <p:cNvSpPr txBox="1"/>
          <p:nvPr/>
        </p:nvSpPr>
        <p:spPr>
          <a:xfrm>
            <a:off x="8963607" y="2557040"/>
            <a:ext cx="745129" cy="49616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05</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cxnSp>
        <p:nvCxnSpPr>
          <p:cNvPr id="59" name="直接连接符 58">
            <a:extLst>
              <a:ext uri="{FF2B5EF4-FFF2-40B4-BE49-F238E27FC236}">
                <a16:creationId xmlns:a16="http://schemas.microsoft.com/office/drawing/2014/main" id="{5A210788-1B60-42A3-84CD-0DD101958643}"/>
              </a:ext>
            </a:extLst>
          </p:cNvPr>
          <p:cNvCxnSpPr/>
          <p:nvPr/>
        </p:nvCxnSpPr>
        <p:spPr>
          <a:xfrm>
            <a:off x="9281734" y="68794"/>
            <a:ext cx="0" cy="1678180"/>
          </a:xfrm>
          <a:prstGeom prst="line">
            <a:avLst/>
          </a:prstGeom>
          <a:noFill/>
          <a:ln w="28575" cap="flat" cmpd="sng" algn="ctr">
            <a:solidFill>
              <a:srgbClr val="C1C35D"/>
            </a:solidFill>
            <a:prstDash val="sysDot"/>
          </a:ln>
          <a:effectLst/>
        </p:spPr>
      </p:cxnSp>
      <p:sp>
        <p:nvSpPr>
          <p:cNvPr id="61" name="TextBox 50">
            <a:extLst>
              <a:ext uri="{FF2B5EF4-FFF2-40B4-BE49-F238E27FC236}">
                <a16:creationId xmlns:a16="http://schemas.microsoft.com/office/drawing/2014/main" id="{EBBDE01E-C9C5-4860-A116-C1BFD97440F2}"/>
              </a:ext>
            </a:extLst>
          </p:cNvPr>
          <p:cNvSpPr txBox="1"/>
          <p:nvPr/>
        </p:nvSpPr>
        <p:spPr>
          <a:xfrm>
            <a:off x="8445454" y="3369758"/>
            <a:ext cx="3308772" cy="203132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假设没有发生错误，则确定</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类型，并将其传递给适当的内部逻辑</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1400" kern="0" dirty="0">
                <a:solidFill>
                  <a:sysClr val="window" lastClr="FFFFFF"/>
                </a:solidFill>
                <a:latin typeface="Arial" pitchFamily="34" charset="0"/>
                <a:ea typeface="微软雅黑" pitchFamily="34" charset="-122"/>
                <a:cs typeface="Arial" pitchFamily="34" charset="0"/>
              </a:rPr>
              <a:t>1.</a:t>
            </a:r>
            <a:r>
              <a:rPr lang="zh-CN" altLang="en-US" sz="1400" kern="0" dirty="0">
                <a:solidFill>
                  <a:sysClr val="window" lastClr="FFFFFF"/>
                </a:solidFill>
                <a:latin typeface="Arial" pitchFamily="34" charset="0"/>
                <a:ea typeface="微软雅黑" pitchFamily="34" charset="-122"/>
                <a:cs typeface="Arial" pitchFamily="34" charset="0"/>
              </a:rPr>
              <a:t>电源管理</a:t>
            </a:r>
            <a:r>
              <a:rPr lang="en-US" altLang="zh-CN" sz="1400" kern="0" dirty="0">
                <a:solidFill>
                  <a:sysClr val="window" lastClr="FFFFFF"/>
                </a:solidFill>
                <a:latin typeface="Arial" pitchFamily="34" charset="0"/>
                <a:ea typeface="微软雅黑" pitchFamily="34" charset="-122"/>
                <a:cs typeface="Arial" pitchFamily="34" charset="0"/>
              </a:rPr>
              <a:t>DLLP</a:t>
            </a:r>
            <a:r>
              <a:rPr lang="zh-CN" altLang="en-US" sz="1400" kern="0" dirty="0">
                <a:solidFill>
                  <a:sysClr val="window" lastClr="FFFFFF"/>
                </a:solidFill>
                <a:latin typeface="Arial" pitchFamily="34" charset="0"/>
                <a:ea typeface="微软雅黑" pitchFamily="34" charset="-122"/>
                <a:cs typeface="Arial" pitchFamily="34" charset="0"/>
              </a:rPr>
              <a:t>被传递到设备电源管理逻辑</a:t>
            </a:r>
            <a:endParaRPr lang="en-US" altLang="zh-CN" sz="1400" kern="0" dirty="0">
              <a:solidFill>
                <a:sysClr val="window" lastClr="FFFFFF"/>
              </a:solidFill>
              <a:latin typeface="Arial" pitchFamily="34" charset="0"/>
              <a:ea typeface="微软雅黑" pitchFamily="34" charset="-122"/>
              <a:cs typeface="Arial"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2.</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流程控制</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被传递到事务层，因此可以更新信用</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1400" kern="0" dirty="0">
                <a:solidFill>
                  <a:sysClr val="window" lastClr="FFFFFF"/>
                </a:solidFill>
                <a:latin typeface="Arial" pitchFamily="34" charset="0"/>
                <a:ea typeface="微软雅黑" pitchFamily="34" charset="-122"/>
                <a:cs typeface="Arial" pitchFamily="34" charset="0"/>
              </a:rPr>
              <a:t>3.</a:t>
            </a:r>
            <a:r>
              <a:rPr lang="zh-CN" altLang="en-US" sz="1400" kern="0" dirty="0">
                <a:solidFill>
                  <a:sysClr val="window" lastClr="FFFFFF"/>
                </a:solidFill>
                <a:latin typeface="Arial" pitchFamily="34" charset="0"/>
                <a:ea typeface="微软雅黑" pitchFamily="34" charset="-122"/>
                <a:cs typeface="Arial" pitchFamily="34" charset="0"/>
              </a:rPr>
              <a:t> </a:t>
            </a:r>
            <a:r>
              <a:rPr lang="en-US" altLang="zh-CN" sz="1400" kern="0" dirty="0">
                <a:solidFill>
                  <a:sysClr val="window" lastClr="FFFFFF"/>
                </a:solidFill>
                <a:latin typeface="Arial" pitchFamily="34" charset="0"/>
                <a:ea typeface="微软雅黑" pitchFamily="34" charset="-122"/>
                <a:cs typeface="Arial" pitchFamily="34" charset="0"/>
              </a:rPr>
              <a:t>Ack/</a:t>
            </a:r>
            <a:r>
              <a:rPr lang="en-US" altLang="zh-CN" sz="1400" kern="0" dirty="0" err="1">
                <a:solidFill>
                  <a:sysClr val="window" lastClr="FFFFFF"/>
                </a:solidFill>
                <a:latin typeface="Arial" pitchFamily="34" charset="0"/>
                <a:ea typeface="微软雅黑" pitchFamily="34" charset="-122"/>
                <a:cs typeface="Arial" pitchFamily="34" charset="0"/>
              </a:rPr>
              <a:t>Nak</a:t>
            </a:r>
            <a:r>
              <a:rPr lang="en-US" altLang="zh-CN" sz="1400" kern="0" dirty="0">
                <a:solidFill>
                  <a:sysClr val="window" lastClr="FFFFFF"/>
                </a:solidFill>
                <a:latin typeface="Arial" pitchFamily="34" charset="0"/>
                <a:ea typeface="微软雅黑" pitchFamily="34" charset="-122"/>
                <a:cs typeface="Arial" pitchFamily="34" charset="0"/>
              </a:rPr>
              <a:t> DLLP</a:t>
            </a:r>
            <a:r>
              <a:rPr lang="zh-CN" altLang="en-US" sz="1400" kern="0" dirty="0">
                <a:solidFill>
                  <a:sysClr val="window" lastClr="FFFFFF"/>
                </a:solidFill>
                <a:latin typeface="Arial" pitchFamily="34" charset="0"/>
                <a:ea typeface="微软雅黑" pitchFamily="34" charset="-122"/>
                <a:cs typeface="Arial" pitchFamily="34" charset="0"/>
              </a:rPr>
              <a:t>路由到数据链路层传输接口，因此重试缓冲区中的</a:t>
            </a:r>
            <a:r>
              <a:rPr lang="en-US" altLang="zh-CN" sz="1400" kern="0" dirty="0">
                <a:solidFill>
                  <a:sysClr val="window" lastClr="FFFFFF"/>
                </a:solidFill>
                <a:latin typeface="Arial" pitchFamily="34" charset="0"/>
                <a:ea typeface="微软雅黑" pitchFamily="34" charset="-122"/>
                <a:cs typeface="Arial" pitchFamily="34" charset="0"/>
              </a:rPr>
              <a:t>TLP</a:t>
            </a:r>
            <a:r>
              <a:rPr lang="zh-CN" altLang="en-US" sz="1400" kern="0" dirty="0">
                <a:solidFill>
                  <a:sysClr val="window" lastClr="FFFFFF"/>
                </a:solidFill>
                <a:latin typeface="Arial" pitchFamily="34" charset="0"/>
                <a:ea typeface="微软雅黑" pitchFamily="34" charset="-122"/>
                <a:cs typeface="Arial" pitchFamily="34" charset="0"/>
              </a:rPr>
              <a:t>可以被丢弃或重新发送</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1882963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)-ACK/NAK Protocol</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1" name="TextBox 45">
            <a:extLst>
              <a:ext uri="{FF2B5EF4-FFF2-40B4-BE49-F238E27FC236}">
                <a16:creationId xmlns:a16="http://schemas.microsoft.com/office/drawing/2014/main" id="{608F1156-93E0-49CD-8531-AD0DA11F8FFC}"/>
              </a:ext>
            </a:extLst>
          </p:cNvPr>
          <p:cNvSpPr txBox="1"/>
          <p:nvPr/>
        </p:nvSpPr>
        <p:spPr>
          <a:xfrm>
            <a:off x="4503248" y="3477481"/>
            <a:ext cx="1273019" cy="954107"/>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任何未通过</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CRC</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检查的</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都将被丢弃</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1026" name="Picture 2" descr="preview">
            <a:extLst>
              <a:ext uri="{FF2B5EF4-FFF2-40B4-BE49-F238E27FC236}">
                <a16:creationId xmlns:a16="http://schemas.microsoft.com/office/drawing/2014/main" id="{89CE61FE-5776-46C7-812A-92312248A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1271026"/>
            <a:ext cx="8014696" cy="5395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a:extLst>
              <a:ext uri="{FF2B5EF4-FFF2-40B4-BE49-F238E27FC236}">
                <a16:creationId xmlns:a16="http://schemas.microsoft.com/office/drawing/2014/main" id="{E78C7553-D600-4745-BF16-706AE005280E}"/>
              </a:ext>
            </a:extLst>
          </p:cNvPr>
          <p:cNvGraphicFramePr>
            <a:graphicFrameLocks noChangeAspect="1"/>
          </p:cNvGraphicFramePr>
          <p:nvPr>
            <p:extLst>
              <p:ext uri="{D42A27DB-BD31-4B8C-83A1-F6EECF244321}">
                <p14:modId xmlns:p14="http://schemas.microsoft.com/office/powerpoint/2010/main" val="1342262127"/>
              </p:ext>
            </p:extLst>
          </p:nvPr>
        </p:nvGraphicFramePr>
        <p:xfrm>
          <a:off x="9838661" y="2010475"/>
          <a:ext cx="914400" cy="828675"/>
        </p:xfrm>
        <a:graphic>
          <a:graphicData uri="http://schemas.openxmlformats.org/presentationml/2006/ole">
            <mc:AlternateContent xmlns:mc="http://schemas.openxmlformats.org/markup-compatibility/2006">
              <mc:Choice xmlns:v="urn:schemas-microsoft-com:vml" Requires="v">
                <p:oleObj name="Worksheet" showAsIcon="1" r:id="rId4" imgW="914400" imgH="828720" progId="Excel.Sheet.12">
                  <p:embed/>
                </p:oleObj>
              </mc:Choice>
              <mc:Fallback>
                <p:oleObj name="Worksheet" showAsIcon="1" r:id="rId4" imgW="914400" imgH="828720" progId="Excel.Sheet.12">
                  <p:embed/>
                  <p:pic>
                    <p:nvPicPr>
                      <p:cNvPr id="0" name=""/>
                      <p:cNvPicPr/>
                      <p:nvPr/>
                    </p:nvPicPr>
                    <p:blipFill>
                      <a:blip r:embed="rId5"/>
                      <a:stretch>
                        <a:fillRect/>
                      </a:stretch>
                    </p:blipFill>
                    <p:spPr>
                      <a:xfrm>
                        <a:off x="9838661" y="2010475"/>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77118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)-ACK/NAK Protocol -TX</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4" name="图片 3">
            <a:extLst>
              <a:ext uri="{FF2B5EF4-FFF2-40B4-BE49-F238E27FC236}">
                <a16:creationId xmlns:a16="http://schemas.microsoft.com/office/drawing/2014/main" id="{F62C3C1A-5D13-4545-8557-920B7BE8E355}"/>
              </a:ext>
            </a:extLst>
          </p:cNvPr>
          <p:cNvPicPr>
            <a:picLocks noChangeAspect="1"/>
          </p:cNvPicPr>
          <p:nvPr/>
        </p:nvPicPr>
        <p:blipFill>
          <a:blip r:embed="rId3"/>
          <a:stretch>
            <a:fillRect/>
          </a:stretch>
        </p:blipFill>
        <p:spPr>
          <a:xfrm>
            <a:off x="1" y="1276265"/>
            <a:ext cx="5385786" cy="5581736"/>
          </a:xfrm>
          <a:prstGeom prst="rect">
            <a:avLst/>
          </a:prstGeom>
        </p:spPr>
      </p:pic>
      <p:pic>
        <p:nvPicPr>
          <p:cNvPr id="9" name="图片 8">
            <a:extLst>
              <a:ext uri="{FF2B5EF4-FFF2-40B4-BE49-F238E27FC236}">
                <a16:creationId xmlns:a16="http://schemas.microsoft.com/office/drawing/2014/main" id="{13CA8388-7B36-4E16-896C-3813241A83B1}"/>
              </a:ext>
            </a:extLst>
          </p:cNvPr>
          <p:cNvPicPr>
            <a:picLocks noChangeAspect="1"/>
          </p:cNvPicPr>
          <p:nvPr/>
        </p:nvPicPr>
        <p:blipFill>
          <a:blip r:embed="rId4"/>
          <a:stretch>
            <a:fillRect/>
          </a:stretch>
        </p:blipFill>
        <p:spPr>
          <a:xfrm>
            <a:off x="5385786" y="1276264"/>
            <a:ext cx="6806214" cy="5581736"/>
          </a:xfrm>
          <a:prstGeom prst="rect">
            <a:avLst/>
          </a:prstGeom>
        </p:spPr>
      </p:pic>
    </p:spTree>
    <p:extLst>
      <p:ext uri="{BB962C8B-B14F-4D97-AF65-F5344CB8AC3E}">
        <p14:creationId xmlns:p14="http://schemas.microsoft.com/office/powerpoint/2010/main" val="3803067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)-ACK/NAK Protocol -RX</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3" name="图片 2">
            <a:extLst>
              <a:ext uri="{FF2B5EF4-FFF2-40B4-BE49-F238E27FC236}">
                <a16:creationId xmlns:a16="http://schemas.microsoft.com/office/drawing/2014/main" id="{17579456-7CA3-4F88-9A03-B8C1F56DFABF}"/>
              </a:ext>
            </a:extLst>
          </p:cNvPr>
          <p:cNvPicPr>
            <a:picLocks noChangeAspect="1"/>
          </p:cNvPicPr>
          <p:nvPr/>
        </p:nvPicPr>
        <p:blipFill>
          <a:blip r:embed="rId3"/>
          <a:stretch>
            <a:fillRect/>
          </a:stretch>
        </p:blipFill>
        <p:spPr>
          <a:xfrm>
            <a:off x="0" y="1276264"/>
            <a:ext cx="4942857" cy="5581736"/>
          </a:xfrm>
          <a:prstGeom prst="rect">
            <a:avLst/>
          </a:prstGeom>
        </p:spPr>
      </p:pic>
      <p:pic>
        <p:nvPicPr>
          <p:cNvPr id="7" name="图片 6">
            <a:extLst>
              <a:ext uri="{FF2B5EF4-FFF2-40B4-BE49-F238E27FC236}">
                <a16:creationId xmlns:a16="http://schemas.microsoft.com/office/drawing/2014/main" id="{FF63A65E-C79D-4F52-A598-5772A553099E}"/>
              </a:ext>
            </a:extLst>
          </p:cNvPr>
          <p:cNvPicPr>
            <a:picLocks noChangeAspect="1"/>
          </p:cNvPicPr>
          <p:nvPr/>
        </p:nvPicPr>
        <p:blipFill>
          <a:blip r:embed="rId4"/>
          <a:stretch>
            <a:fillRect/>
          </a:stretch>
        </p:blipFill>
        <p:spPr>
          <a:xfrm>
            <a:off x="4942858" y="1276264"/>
            <a:ext cx="7249142" cy="5590604"/>
          </a:xfrm>
          <a:prstGeom prst="rect">
            <a:avLst/>
          </a:prstGeom>
        </p:spPr>
      </p:pic>
    </p:spTree>
    <p:extLst>
      <p:ext uri="{BB962C8B-B14F-4D97-AF65-F5344CB8AC3E}">
        <p14:creationId xmlns:p14="http://schemas.microsoft.com/office/powerpoint/2010/main" val="199492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Others_1">
            <a:extLst>
              <a:ext uri="{FF2B5EF4-FFF2-40B4-BE49-F238E27FC236}">
                <a16:creationId xmlns:a16="http://schemas.microsoft.com/office/drawing/2014/main" id="{B4C27DEA-DE0F-470F-B43D-D4876250D4C7}"/>
              </a:ext>
            </a:extLst>
          </p:cNvPr>
          <p:cNvSpPr/>
          <p:nvPr>
            <p:custDataLst>
              <p:tags r:id="rId1"/>
            </p:custDataLst>
          </p:nvPr>
        </p:nvSpPr>
        <p:spPr>
          <a:xfrm>
            <a:off x="2550712" y="14979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8" name="MH_Others_2">
            <a:extLst>
              <a:ext uri="{FF2B5EF4-FFF2-40B4-BE49-F238E27FC236}">
                <a16:creationId xmlns:a16="http://schemas.microsoft.com/office/drawing/2014/main" id="{52A0C2EA-5800-4A76-9B60-3989FD9FEA85}"/>
              </a:ext>
            </a:extLst>
          </p:cNvPr>
          <p:cNvSpPr/>
          <p:nvPr>
            <p:custDataLst>
              <p:tags r:id="rId2"/>
            </p:custDataLst>
          </p:nvPr>
        </p:nvSpPr>
        <p:spPr>
          <a:xfrm>
            <a:off x="2550710" y="24803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9" name="MH_Entry_1">
            <a:hlinkClick r:id="rId14" action="ppaction://hlinksldjump"/>
            <a:extLst>
              <a:ext uri="{FF2B5EF4-FFF2-40B4-BE49-F238E27FC236}">
                <a16:creationId xmlns:a16="http://schemas.microsoft.com/office/drawing/2014/main" id="{1627F4F1-2DC7-4E96-B301-767E699F1E22}"/>
              </a:ext>
            </a:extLst>
          </p:cNvPr>
          <p:cNvSpPr/>
          <p:nvPr>
            <p:custDataLst>
              <p:tags r:id="rId3"/>
            </p:custDataLst>
          </p:nvPr>
        </p:nvSpPr>
        <p:spPr>
          <a:xfrm>
            <a:off x="2639613" y="1445903"/>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endParaRPr lang="zh-CN" altLang="en-US" sz="2135" dirty="0">
              <a:solidFill>
                <a:sysClr val="window" lastClr="FFFFFF"/>
              </a:solidFill>
              <a:latin typeface="微软雅黑" panose="020B0503020204020204" charset="-122"/>
              <a:ea typeface="微软雅黑" panose="020B0503020204020204" charset="-122"/>
            </a:endParaRPr>
          </a:p>
        </p:txBody>
      </p:sp>
      <p:sp>
        <p:nvSpPr>
          <p:cNvPr id="20" name="MH_Number_1">
            <a:hlinkClick r:id="rId15" action="ppaction://hlinksldjump"/>
            <a:extLst>
              <a:ext uri="{FF2B5EF4-FFF2-40B4-BE49-F238E27FC236}">
                <a16:creationId xmlns:a16="http://schemas.microsoft.com/office/drawing/2014/main" id="{B033D2C7-9E40-441D-AF06-DF9FEB26AFE4}"/>
              </a:ext>
            </a:extLst>
          </p:cNvPr>
          <p:cNvSpPr/>
          <p:nvPr>
            <p:custDataLst>
              <p:tags r:id="rId4"/>
            </p:custDataLst>
          </p:nvPr>
        </p:nvSpPr>
        <p:spPr>
          <a:xfrm>
            <a:off x="2868213" y="1445903"/>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01</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1" name="MH_Entry_2">
            <a:hlinkClick r:id="rId16" action="ppaction://hlinksldjump"/>
            <a:extLst>
              <a:ext uri="{FF2B5EF4-FFF2-40B4-BE49-F238E27FC236}">
                <a16:creationId xmlns:a16="http://schemas.microsoft.com/office/drawing/2014/main" id="{1E9108CC-D470-4A8B-A925-0AA704E30830}"/>
              </a:ext>
            </a:extLst>
          </p:cNvPr>
          <p:cNvSpPr/>
          <p:nvPr>
            <p:custDataLst>
              <p:tags r:id="rId5"/>
            </p:custDataLst>
          </p:nvPr>
        </p:nvSpPr>
        <p:spPr>
          <a:xfrm>
            <a:off x="2639613" y="2428307"/>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事务层</a:t>
            </a:r>
            <a:r>
              <a:rPr lang="zh-CN" altLang="en-US" sz="2135" kern="0" spc="150">
                <a:solidFill>
                  <a:srgbClr val="FFFFFF"/>
                </a:solidFill>
                <a:latin typeface="微软雅黑"/>
                <a:ea typeface="微软雅黑"/>
              </a:rPr>
              <a:t>概述（</a:t>
            </a:r>
            <a:r>
              <a:rPr lang="en-US" altLang="zh-CN" sz="2135" kern="0" spc="150" dirty="0">
                <a:solidFill>
                  <a:srgbClr val="FFFFFF"/>
                </a:solidFill>
                <a:latin typeface="微软雅黑"/>
                <a:ea typeface="微软雅黑"/>
              </a:rPr>
              <a:t> Transaction layer </a:t>
            </a:r>
            <a:r>
              <a:rPr lang="zh-CN" altLang="en-US" sz="2135" kern="0" spc="150" dirty="0">
                <a:solidFill>
                  <a:srgbClr val="FFFFFF"/>
                </a:solidFill>
                <a:latin typeface="微软雅黑"/>
                <a:ea typeface="微软雅黑"/>
              </a:rPr>
              <a:t>）</a:t>
            </a:r>
          </a:p>
        </p:txBody>
      </p:sp>
      <p:sp>
        <p:nvSpPr>
          <p:cNvPr id="22" name="MH_Number_2">
            <a:hlinkClick r:id="rId15" action="ppaction://hlinksldjump"/>
            <a:extLst>
              <a:ext uri="{FF2B5EF4-FFF2-40B4-BE49-F238E27FC236}">
                <a16:creationId xmlns:a16="http://schemas.microsoft.com/office/drawing/2014/main" id="{804740B7-C784-4126-8896-7A8344F7A4E5}"/>
              </a:ext>
            </a:extLst>
          </p:cNvPr>
          <p:cNvSpPr/>
          <p:nvPr>
            <p:custDataLst>
              <p:tags r:id="rId6"/>
            </p:custDataLst>
          </p:nvPr>
        </p:nvSpPr>
        <p:spPr>
          <a:xfrm>
            <a:off x="2868213" y="2389244"/>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02</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6" name="文本占位符 2">
            <a:extLst>
              <a:ext uri="{FF2B5EF4-FFF2-40B4-BE49-F238E27FC236}">
                <a16:creationId xmlns:a16="http://schemas.microsoft.com/office/drawing/2014/main" id="{32DB4C5E-3E2F-4D0D-9743-EB759E3FAB92}"/>
              </a:ext>
            </a:extLst>
          </p:cNvPr>
          <p:cNvSpPr txBox="1">
            <a:spLocks/>
          </p:cNvSpPr>
          <p:nvPr/>
        </p:nvSpPr>
        <p:spPr>
          <a:xfrm>
            <a:off x="3477814" y="144590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r>
              <a:rPr kumimoji="0" lang="zh-CN" altLang="en-US" sz="2135"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概述（</a:t>
            </a:r>
            <a:r>
              <a:rPr lang="en-US" altLang="zh-CN" sz="2400" dirty="0">
                <a:solidFill>
                  <a:schemeClr val="bg1"/>
                </a:solidFill>
                <a:latin typeface="微软雅黑" panose="020B0503020204020204" pitchFamily="34" charset="-122"/>
                <a:ea typeface="微软雅黑" panose="020B0503020204020204" pitchFamily="34" charset="-122"/>
              </a:rPr>
              <a:t> PCIe Architecture </a:t>
            </a:r>
            <a:r>
              <a:rPr kumimoji="0" lang="zh-CN" altLang="en-US" sz="2135"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a:t>
            </a:r>
          </a:p>
        </p:txBody>
      </p:sp>
      <p:sp>
        <p:nvSpPr>
          <p:cNvPr id="27" name="文本占位符 3">
            <a:extLst>
              <a:ext uri="{FF2B5EF4-FFF2-40B4-BE49-F238E27FC236}">
                <a16:creationId xmlns:a16="http://schemas.microsoft.com/office/drawing/2014/main" id="{5F7F1390-C5C9-4B7A-A6DF-D0C616F2BFD7}"/>
              </a:ext>
            </a:extLst>
          </p:cNvPr>
          <p:cNvSpPr txBox="1">
            <a:spLocks/>
          </p:cNvSpPr>
          <p:nvPr/>
        </p:nvSpPr>
        <p:spPr>
          <a:xfrm>
            <a:off x="3477814" y="2428303"/>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0" name="MH_Others_2">
            <a:extLst>
              <a:ext uri="{FF2B5EF4-FFF2-40B4-BE49-F238E27FC236}">
                <a16:creationId xmlns:a16="http://schemas.microsoft.com/office/drawing/2014/main" id="{22344C05-4CCD-4E71-AFCD-B4FB56D8DC1D}"/>
              </a:ext>
            </a:extLst>
          </p:cNvPr>
          <p:cNvSpPr/>
          <p:nvPr>
            <p:custDataLst>
              <p:tags r:id="rId7"/>
            </p:custDataLst>
          </p:nvPr>
        </p:nvSpPr>
        <p:spPr>
          <a:xfrm>
            <a:off x="2550710" y="347581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1" name="MH_Entry_2">
            <a:hlinkClick r:id="rId16" action="ppaction://hlinksldjump"/>
            <a:extLst>
              <a:ext uri="{FF2B5EF4-FFF2-40B4-BE49-F238E27FC236}">
                <a16:creationId xmlns:a16="http://schemas.microsoft.com/office/drawing/2014/main" id="{2DC00283-6C57-4008-B459-5FF334BB723C}"/>
              </a:ext>
            </a:extLst>
          </p:cNvPr>
          <p:cNvSpPr/>
          <p:nvPr>
            <p:custDataLst>
              <p:tags r:id="rId8"/>
            </p:custDataLst>
          </p:nvPr>
        </p:nvSpPr>
        <p:spPr>
          <a:xfrm>
            <a:off x="2639613" y="342373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数据链路层</a:t>
            </a:r>
            <a:r>
              <a:rPr lang="zh-CN" altLang="en-US" sz="2135" kern="0" spc="150">
                <a:solidFill>
                  <a:srgbClr val="FFFFFF"/>
                </a:solidFill>
                <a:latin typeface="微软雅黑"/>
                <a:ea typeface="微软雅黑"/>
              </a:rPr>
              <a:t>概述（</a:t>
            </a:r>
            <a:r>
              <a:rPr lang="en-US" altLang="zh-CN" sz="2135" kern="0" spc="150" dirty="0">
                <a:solidFill>
                  <a:srgbClr val="FFFFFF"/>
                </a:solidFill>
                <a:latin typeface="微软雅黑"/>
                <a:ea typeface="微软雅黑"/>
              </a:rPr>
              <a:t> Data Link Layer </a:t>
            </a:r>
            <a:r>
              <a:rPr lang="zh-CN" altLang="en-US" sz="2135" kern="0" spc="150" dirty="0">
                <a:solidFill>
                  <a:srgbClr val="FFFFFF"/>
                </a:solidFill>
                <a:latin typeface="微软雅黑"/>
                <a:ea typeface="微软雅黑"/>
              </a:rPr>
              <a:t>）</a:t>
            </a:r>
          </a:p>
        </p:txBody>
      </p:sp>
      <p:sp>
        <p:nvSpPr>
          <p:cNvPr id="12" name="MH_Number_2">
            <a:hlinkClick r:id="rId15" action="ppaction://hlinksldjump"/>
            <a:extLst>
              <a:ext uri="{FF2B5EF4-FFF2-40B4-BE49-F238E27FC236}">
                <a16:creationId xmlns:a16="http://schemas.microsoft.com/office/drawing/2014/main" id="{9120B8BA-CC8B-45AD-8CAF-DB7A546E8E33}"/>
              </a:ext>
            </a:extLst>
          </p:cNvPr>
          <p:cNvSpPr/>
          <p:nvPr>
            <p:custDataLst>
              <p:tags r:id="rId9"/>
            </p:custDataLst>
          </p:nvPr>
        </p:nvSpPr>
        <p:spPr>
          <a:xfrm>
            <a:off x="2868213" y="338466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03</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13" name="文本占位符 3">
            <a:extLst>
              <a:ext uri="{FF2B5EF4-FFF2-40B4-BE49-F238E27FC236}">
                <a16:creationId xmlns:a16="http://schemas.microsoft.com/office/drawing/2014/main" id="{9F1675FF-ECE9-4E0E-A355-02D414C4A9FF}"/>
              </a:ext>
            </a:extLst>
          </p:cNvPr>
          <p:cNvSpPr txBox="1">
            <a:spLocks/>
          </p:cNvSpPr>
          <p:nvPr/>
        </p:nvSpPr>
        <p:spPr>
          <a:xfrm>
            <a:off x="3477814" y="34237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4" name="MH_Others_2">
            <a:extLst>
              <a:ext uri="{FF2B5EF4-FFF2-40B4-BE49-F238E27FC236}">
                <a16:creationId xmlns:a16="http://schemas.microsoft.com/office/drawing/2014/main" id="{3F08D142-5F68-4908-A471-A553965B52DF}"/>
              </a:ext>
            </a:extLst>
          </p:cNvPr>
          <p:cNvSpPr/>
          <p:nvPr>
            <p:custDataLst>
              <p:tags r:id="rId10"/>
            </p:custDataLst>
          </p:nvPr>
        </p:nvSpPr>
        <p:spPr>
          <a:xfrm>
            <a:off x="2550710" y="443083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2">
            <a:hlinkClick r:id="rId16" action="ppaction://hlinksldjump"/>
            <a:extLst>
              <a:ext uri="{FF2B5EF4-FFF2-40B4-BE49-F238E27FC236}">
                <a16:creationId xmlns:a16="http://schemas.microsoft.com/office/drawing/2014/main" id="{BEBD231A-E321-4DAB-8FDB-D9B89C8CBE92}"/>
              </a:ext>
            </a:extLst>
          </p:cNvPr>
          <p:cNvSpPr/>
          <p:nvPr>
            <p:custDataLst>
              <p:tags r:id="rId11"/>
            </p:custDataLst>
          </p:nvPr>
        </p:nvSpPr>
        <p:spPr>
          <a:xfrm>
            <a:off x="2639613" y="437875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物理层</a:t>
            </a:r>
            <a:r>
              <a:rPr lang="zh-CN" altLang="en-US" sz="2135" kern="0" spc="150">
                <a:solidFill>
                  <a:srgbClr val="FFFFFF"/>
                </a:solidFill>
                <a:latin typeface="微软雅黑"/>
                <a:ea typeface="微软雅黑"/>
              </a:rPr>
              <a:t>概述（</a:t>
            </a:r>
            <a:r>
              <a:rPr lang="en-US" altLang="zh-CN" sz="2135" kern="0" spc="150">
                <a:solidFill>
                  <a:srgbClr val="FFFFFF"/>
                </a:solidFill>
                <a:latin typeface="微软雅黑"/>
                <a:ea typeface="微软雅黑"/>
              </a:rPr>
              <a:t> </a:t>
            </a:r>
            <a:r>
              <a:rPr lang="en-US" altLang="zh-CN" sz="2135" kern="0" spc="150" dirty="0">
                <a:solidFill>
                  <a:srgbClr val="FFFFFF"/>
                </a:solidFill>
                <a:latin typeface="微软雅黑"/>
                <a:ea typeface="微软雅黑"/>
              </a:rPr>
              <a:t>The Physical Layer</a:t>
            </a:r>
            <a:r>
              <a:rPr lang="zh-CN" altLang="en-US" sz="2135" kern="0" spc="150" dirty="0">
                <a:solidFill>
                  <a:srgbClr val="FFFFFF"/>
                </a:solidFill>
                <a:latin typeface="微软雅黑"/>
                <a:ea typeface="微软雅黑"/>
              </a:rPr>
              <a:t>）</a:t>
            </a:r>
          </a:p>
        </p:txBody>
      </p:sp>
      <p:sp>
        <p:nvSpPr>
          <p:cNvPr id="16" name="MH_Number_2">
            <a:hlinkClick r:id="rId15" action="ppaction://hlinksldjump"/>
            <a:extLst>
              <a:ext uri="{FF2B5EF4-FFF2-40B4-BE49-F238E27FC236}">
                <a16:creationId xmlns:a16="http://schemas.microsoft.com/office/drawing/2014/main" id="{64EBEC76-E99A-41AC-98B0-11E8CD2C10E3}"/>
              </a:ext>
            </a:extLst>
          </p:cNvPr>
          <p:cNvSpPr/>
          <p:nvPr>
            <p:custDataLst>
              <p:tags r:id="rId12"/>
            </p:custDataLst>
          </p:nvPr>
        </p:nvSpPr>
        <p:spPr>
          <a:xfrm>
            <a:off x="2868213" y="433968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3" name="文本占位符 3">
            <a:extLst>
              <a:ext uri="{FF2B5EF4-FFF2-40B4-BE49-F238E27FC236}">
                <a16:creationId xmlns:a16="http://schemas.microsoft.com/office/drawing/2014/main" id="{28D142C3-715E-4952-8952-3E6EAB3167F8}"/>
              </a:ext>
            </a:extLst>
          </p:cNvPr>
          <p:cNvSpPr txBox="1">
            <a:spLocks/>
          </p:cNvSpPr>
          <p:nvPr/>
        </p:nvSpPr>
        <p:spPr>
          <a:xfrm>
            <a:off x="3477814" y="437874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3" name="AutoShape 2">
            <a:hlinkClick r:id="rId17"/>
            <a:extLst>
              <a:ext uri="{FF2B5EF4-FFF2-40B4-BE49-F238E27FC236}">
                <a16:creationId xmlns:a16="http://schemas.microsoft.com/office/drawing/2014/main" id="{FA39FAC7-18DA-423F-8F4F-0C9B8C66A2F4}"/>
              </a:ext>
            </a:extLst>
          </p:cNvPr>
          <p:cNvSpPr>
            <a:spLocks noChangeAspect="1" noChangeArrowheads="1"/>
          </p:cNvSpPr>
          <p:nvPr/>
        </p:nvSpPr>
        <p:spPr bwMode="auto">
          <a:xfrm>
            <a:off x="57150" y="-15875"/>
            <a:ext cx="9525" cy="9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8220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Data Link Layer (</a:t>
            </a:r>
            <a:r>
              <a:rPr lang="zh-CN" altLang="en-US" sz="3000" b="1" dirty="0">
                <a:solidFill>
                  <a:srgbClr val="C00000"/>
                </a:solidFill>
                <a:latin typeface="微软雅黑" panose="020B0503020204020204" pitchFamily="34" charset="-122"/>
                <a:ea typeface="微软雅黑" panose="020B0503020204020204" pitchFamily="34" charset="-122"/>
              </a:rPr>
              <a:t>数据链路层</a:t>
            </a:r>
            <a:r>
              <a:rPr lang="en-US" altLang="zh-CN" sz="3000" b="1" dirty="0">
                <a:solidFill>
                  <a:srgbClr val="C00000"/>
                </a:solidFill>
                <a:latin typeface="微软雅黑" panose="020B0503020204020204" pitchFamily="34" charset="-122"/>
                <a:ea typeface="微软雅黑" panose="020B0503020204020204" pitchFamily="34" charset="-122"/>
              </a:rPr>
              <a:t>)-ACK/NAK Protocol -Sample</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9" name="图片 8">
            <a:extLst>
              <a:ext uri="{FF2B5EF4-FFF2-40B4-BE49-F238E27FC236}">
                <a16:creationId xmlns:a16="http://schemas.microsoft.com/office/drawing/2014/main" id="{98365585-3642-4C57-AEE3-8599188D90DD}"/>
              </a:ext>
            </a:extLst>
          </p:cNvPr>
          <p:cNvPicPr>
            <a:picLocks noChangeAspect="1"/>
          </p:cNvPicPr>
          <p:nvPr/>
        </p:nvPicPr>
        <p:blipFill>
          <a:blip r:embed="rId3"/>
          <a:stretch>
            <a:fillRect/>
          </a:stretch>
        </p:blipFill>
        <p:spPr>
          <a:xfrm>
            <a:off x="7202826" y="1999027"/>
            <a:ext cx="4657143" cy="3085714"/>
          </a:xfrm>
          <a:prstGeom prst="rect">
            <a:avLst/>
          </a:prstGeom>
        </p:spPr>
      </p:pic>
      <p:pic>
        <p:nvPicPr>
          <p:cNvPr id="12" name="图片 11">
            <a:extLst>
              <a:ext uri="{FF2B5EF4-FFF2-40B4-BE49-F238E27FC236}">
                <a16:creationId xmlns:a16="http://schemas.microsoft.com/office/drawing/2014/main" id="{BCED7143-AB89-44CC-B99C-BFADE83D4BFA}"/>
              </a:ext>
            </a:extLst>
          </p:cNvPr>
          <p:cNvPicPr>
            <a:picLocks noChangeAspect="1"/>
          </p:cNvPicPr>
          <p:nvPr/>
        </p:nvPicPr>
        <p:blipFill>
          <a:blip r:embed="rId4"/>
          <a:stretch>
            <a:fillRect/>
          </a:stretch>
        </p:blipFill>
        <p:spPr>
          <a:xfrm>
            <a:off x="-1271286" y="1405342"/>
            <a:ext cx="8966467" cy="4917508"/>
          </a:xfrm>
          <a:prstGeom prst="rect">
            <a:avLst/>
          </a:prstGeom>
        </p:spPr>
      </p:pic>
    </p:spTree>
    <p:extLst>
      <p:ext uri="{BB962C8B-B14F-4D97-AF65-F5344CB8AC3E}">
        <p14:creationId xmlns:p14="http://schemas.microsoft.com/office/powerpoint/2010/main" val="124767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Others_1">
            <a:extLst>
              <a:ext uri="{FF2B5EF4-FFF2-40B4-BE49-F238E27FC236}">
                <a16:creationId xmlns:a16="http://schemas.microsoft.com/office/drawing/2014/main" id="{B4C27DEA-DE0F-470F-B43D-D4876250D4C7}"/>
              </a:ext>
            </a:extLst>
          </p:cNvPr>
          <p:cNvSpPr/>
          <p:nvPr>
            <p:custDataLst>
              <p:tags r:id="rId1"/>
            </p:custDataLst>
          </p:nvPr>
        </p:nvSpPr>
        <p:spPr>
          <a:xfrm>
            <a:off x="2550712" y="14979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8" name="MH_Others_2">
            <a:extLst>
              <a:ext uri="{FF2B5EF4-FFF2-40B4-BE49-F238E27FC236}">
                <a16:creationId xmlns:a16="http://schemas.microsoft.com/office/drawing/2014/main" id="{52A0C2EA-5800-4A76-9B60-3989FD9FEA85}"/>
              </a:ext>
            </a:extLst>
          </p:cNvPr>
          <p:cNvSpPr/>
          <p:nvPr>
            <p:custDataLst>
              <p:tags r:id="rId2"/>
            </p:custDataLst>
          </p:nvPr>
        </p:nvSpPr>
        <p:spPr>
          <a:xfrm>
            <a:off x="2550710" y="24803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9" name="MH_Entry_1">
            <a:hlinkClick r:id="rId14" action="ppaction://hlinksldjump"/>
            <a:extLst>
              <a:ext uri="{FF2B5EF4-FFF2-40B4-BE49-F238E27FC236}">
                <a16:creationId xmlns:a16="http://schemas.microsoft.com/office/drawing/2014/main" id="{1627F4F1-2DC7-4E96-B301-767E699F1E22}"/>
              </a:ext>
            </a:extLst>
          </p:cNvPr>
          <p:cNvSpPr/>
          <p:nvPr>
            <p:custDataLst>
              <p:tags r:id="rId3"/>
            </p:custDataLst>
          </p:nvPr>
        </p:nvSpPr>
        <p:spPr>
          <a:xfrm>
            <a:off x="2639613" y="1445903"/>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endParaRPr lang="zh-CN" altLang="en-US" sz="2135" dirty="0">
              <a:solidFill>
                <a:schemeClr val="tx2">
                  <a:lumMod val="50000"/>
                </a:schemeClr>
              </a:solidFill>
              <a:latin typeface="微软雅黑" panose="020B0503020204020204" charset="-122"/>
              <a:ea typeface="微软雅黑" panose="020B0503020204020204" charset="-122"/>
            </a:endParaRPr>
          </a:p>
        </p:txBody>
      </p:sp>
      <p:sp>
        <p:nvSpPr>
          <p:cNvPr id="20" name="MH_Number_1">
            <a:hlinkClick r:id="rId15" action="ppaction://hlinksldjump"/>
            <a:extLst>
              <a:ext uri="{FF2B5EF4-FFF2-40B4-BE49-F238E27FC236}">
                <a16:creationId xmlns:a16="http://schemas.microsoft.com/office/drawing/2014/main" id="{B033D2C7-9E40-441D-AF06-DF9FEB26AFE4}"/>
              </a:ext>
            </a:extLst>
          </p:cNvPr>
          <p:cNvSpPr/>
          <p:nvPr>
            <p:custDataLst>
              <p:tags r:id="rId4"/>
            </p:custDataLst>
          </p:nvPr>
        </p:nvSpPr>
        <p:spPr>
          <a:xfrm>
            <a:off x="2868213" y="1445903"/>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01</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1" name="MH_Entry_2">
            <a:hlinkClick r:id="rId16" action="ppaction://hlinksldjump"/>
            <a:extLst>
              <a:ext uri="{FF2B5EF4-FFF2-40B4-BE49-F238E27FC236}">
                <a16:creationId xmlns:a16="http://schemas.microsoft.com/office/drawing/2014/main" id="{1E9108CC-D470-4A8B-A925-0AA704E30830}"/>
              </a:ext>
            </a:extLst>
          </p:cNvPr>
          <p:cNvSpPr/>
          <p:nvPr>
            <p:custDataLst>
              <p:tags r:id="rId5"/>
            </p:custDataLst>
          </p:nvPr>
        </p:nvSpPr>
        <p:spPr>
          <a:xfrm>
            <a:off x="2639613" y="2428307"/>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a:lnSpc>
                <a:spcPct val="120000"/>
              </a:lnSpc>
              <a:spcBef>
                <a:spcPts val="130"/>
              </a:spcBef>
              <a:defRPr/>
            </a:pPr>
            <a:r>
              <a:rPr lang="zh-CN" altLang="en-US" sz="2135" dirty="0">
                <a:solidFill>
                  <a:sysClr val="window" lastClr="FFFFFF"/>
                </a:solidFill>
                <a:latin typeface="微软雅黑" panose="020B0503020204020204" charset="-122"/>
                <a:ea typeface="微软雅黑" panose="020B0503020204020204" charset="-122"/>
              </a:rPr>
              <a:t>事务层概述（</a:t>
            </a:r>
            <a:r>
              <a:rPr lang="en-US" altLang="zh-CN" sz="2135" dirty="0">
                <a:solidFill>
                  <a:sysClr val="window" lastClr="FFFFFF"/>
                </a:solidFill>
                <a:latin typeface="微软雅黑" panose="020B0503020204020204" charset="-122"/>
                <a:ea typeface="微软雅黑" panose="020B0503020204020204" charset="-122"/>
              </a:rPr>
              <a:t> Transaction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22" name="MH_Number_2">
            <a:hlinkClick r:id="rId15" action="ppaction://hlinksldjump"/>
            <a:extLst>
              <a:ext uri="{FF2B5EF4-FFF2-40B4-BE49-F238E27FC236}">
                <a16:creationId xmlns:a16="http://schemas.microsoft.com/office/drawing/2014/main" id="{804740B7-C784-4126-8896-7A8344F7A4E5}"/>
              </a:ext>
            </a:extLst>
          </p:cNvPr>
          <p:cNvSpPr/>
          <p:nvPr>
            <p:custDataLst>
              <p:tags r:id="rId6"/>
            </p:custDataLst>
          </p:nvPr>
        </p:nvSpPr>
        <p:spPr>
          <a:xfrm>
            <a:off x="2868213" y="2389244"/>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02</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6" name="文本占位符 2">
            <a:extLst>
              <a:ext uri="{FF2B5EF4-FFF2-40B4-BE49-F238E27FC236}">
                <a16:creationId xmlns:a16="http://schemas.microsoft.com/office/drawing/2014/main" id="{32DB4C5E-3E2F-4D0D-9743-EB759E3FAB92}"/>
              </a:ext>
            </a:extLst>
          </p:cNvPr>
          <p:cNvSpPr txBox="1">
            <a:spLocks/>
          </p:cNvSpPr>
          <p:nvPr/>
        </p:nvSpPr>
        <p:spPr>
          <a:xfrm>
            <a:off x="3477814" y="144590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r>
              <a:rPr kumimoji="0" lang="zh-CN" altLang="en-US" sz="32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概述</a:t>
            </a:r>
            <a:r>
              <a:rPr lang="zh-CN" altLang="en-US" dirty="0">
                <a:solidFill>
                  <a:sysClr val="window" lastClr="FFFFFF"/>
                </a:solidFill>
              </a:rPr>
              <a:t>（</a:t>
            </a:r>
            <a:r>
              <a:rPr lang="en-US" altLang="zh-CN" dirty="0">
                <a:solidFill>
                  <a:sysClr val="window" lastClr="FFFFFF"/>
                </a:solidFill>
              </a:rPr>
              <a:t> PCIe Architecture </a:t>
            </a:r>
            <a:r>
              <a:rPr lang="zh-CN" altLang="en-US" dirty="0">
                <a:solidFill>
                  <a:sysClr val="window" lastClr="FFFFFF"/>
                </a:solidFill>
              </a:rPr>
              <a:t>）</a:t>
            </a:r>
          </a:p>
        </p:txBody>
      </p:sp>
      <p:sp>
        <p:nvSpPr>
          <p:cNvPr id="27" name="文本占位符 3">
            <a:extLst>
              <a:ext uri="{FF2B5EF4-FFF2-40B4-BE49-F238E27FC236}">
                <a16:creationId xmlns:a16="http://schemas.microsoft.com/office/drawing/2014/main" id="{5F7F1390-C5C9-4B7A-A6DF-D0C616F2BFD7}"/>
              </a:ext>
            </a:extLst>
          </p:cNvPr>
          <p:cNvSpPr txBox="1">
            <a:spLocks/>
          </p:cNvSpPr>
          <p:nvPr/>
        </p:nvSpPr>
        <p:spPr>
          <a:xfrm>
            <a:off x="3477814" y="2428303"/>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0" name="MH_Others_2">
            <a:extLst>
              <a:ext uri="{FF2B5EF4-FFF2-40B4-BE49-F238E27FC236}">
                <a16:creationId xmlns:a16="http://schemas.microsoft.com/office/drawing/2014/main" id="{5BFE301C-8C6E-4A8E-BA01-972AA1F2CC2E}"/>
              </a:ext>
            </a:extLst>
          </p:cNvPr>
          <p:cNvSpPr/>
          <p:nvPr>
            <p:custDataLst>
              <p:tags r:id="rId7"/>
            </p:custDataLst>
          </p:nvPr>
        </p:nvSpPr>
        <p:spPr>
          <a:xfrm>
            <a:off x="2550710" y="347581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1" name="MH_Entry_2">
            <a:hlinkClick r:id="rId16" action="ppaction://hlinksldjump"/>
            <a:extLst>
              <a:ext uri="{FF2B5EF4-FFF2-40B4-BE49-F238E27FC236}">
                <a16:creationId xmlns:a16="http://schemas.microsoft.com/office/drawing/2014/main" id="{B4B648AF-12C4-4DA1-8B7E-AEDAA6260172}"/>
              </a:ext>
            </a:extLst>
          </p:cNvPr>
          <p:cNvSpPr/>
          <p:nvPr>
            <p:custDataLst>
              <p:tags r:id="rId8"/>
            </p:custDataLst>
          </p:nvPr>
        </p:nvSpPr>
        <p:spPr>
          <a:xfrm>
            <a:off x="2639613" y="342373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135" dirty="0">
                <a:solidFill>
                  <a:sysClr val="window" lastClr="FFFFFF"/>
                </a:solidFill>
                <a:latin typeface="微软雅黑" panose="020B0503020204020204" charset="-122"/>
                <a:ea typeface="微软雅黑" panose="020B0503020204020204" charset="-122"/>
              </a:rPr>
              <a:t>数据链路层概述（</a:t>
            </a:r>
            <a:r>
              <a:rPr lang="en-US" altLang="zh-CN" sz="2135" dirty="0">
                <a:solidFill>
                  <a:sysClr val="window" lastClr="FFFFFF"/>
                </a:solidFill>
                <a:latin typeface="微软雅黑" panose="020B0503020204020204" charset="-122"/>
                <a:ea typeface="微软雅黑" panose="020B0503020204020204" charset="-122"/>
              </a:rPr>
              <a:t> Data Link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12" name="MH_Number_2">
            <a:hlinkClick r:id="rId15" action="ppaction://hlinksldjump"/>
            <a:extLst>
              <a:ext uri="{FF2B5EF4-FFF2-40B4-BE49-F238E27FC236}">
                <a16:creationId xmlns:a16="http://schemas.microsoft.com/office/drawing/2014/main" id="{BC152ACB-B235-4784-8B7B-89FB6AA73696}"/>
              </a:ext>
            </a:extLst>
          </p:cNvPr>
          <p:cNvSpPr/>
          <p:nvPr>
            <p:custDataLst>
              <p:tags r:id="rId9"/>
            </p:custDataLst>
          </p:nvPr>
        </p:nvSpPr>
        <p:spPr>
          <a:xfrm>
            <a:off x="2868213" y="338466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03</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13" name="文本占位符 3">
            <a:extLst>
              <a:ext uri="{FF2B5EF4-FFF2-40B4-BE49-F238E27FC236}">
                <a16:creationId xmlns:a16="http://schemas.microsoft.com/office/drawing/2014/main" id="{600E0188-8812-4ACA-9270-83B4C782D6B9}"/>
              </a:ext>
            </a:extLst>
          </p:cNvPr>
          <p:cNvSpPr txBox="1">
            <a:spLocks/>
          </p:cNvSpPr>
          <p:nvPr/>
        </p:nvSpPr>
        <p:spPr>
          <a:xfrm>
            <a:off x="3477814" y="34237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4" name="MH_Others_2">
            <a:extLst>
              <a:ext uri="{FF2B5EF4-FFF2-40B4-BE49-F238E27FC236}">
                <a16:creationId xmlns:a16="http://schemas.microsoft.com/office/drawing/2014/main" id="{2F79B029-2412-41C6-88C0-34F135173485}"/>
              </a:ext>
            </a:extLst>
          </p:cNvPr>
          <p:cNvSpPr/>
          <p:nvPr>
            <p:custDataLst>
              <p:tags r:id="rId10"/>
            </p:custDataLst>
          </p:nvPr>
        </p:nvSpPr>
        <p:spPr>
          <a:xfrm>
            <a:off x="2550710" y="443083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2">
            <a:hlinkClick r:id="rId16" action="ppaction://hlinksldjump"/>
            <a:extLst>
              <a:ext uri="{FF2B5EF4-FFF2-40B4-BE49-F238E27FC236}">
                <a16:creationId xmlns:a16="http://schemas.microsoft.com/office/drawing/2014/main" id="{F24A2D4F-AA14-45CE-9AC3-07460FC25794}"/>
              </a:ext>
            </a:extLst>
          </p:cNvPr>
          <p:cNvSpPr/>
          <p:nvPr>
            <p:custDataLst>
              <p:tags r:id="rId11"/>
            </p:custDataLst>
          </p:nvPr>
        </p:nvSpPr>
        <p:spPr>
          <a:xfrm>
            <a:off x="2639613" y="437875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物理层概述（</a:t>
            </a:r>
            <a:r>
              <a:rPr lang="en-US" altLang="zh-CN" sz="2135" kern="0" spc="150" dirty="0">
                <a:solidFill>
                  <a:srgbClr val="FFFFFF"/>
                </a:solidFill>
                <a:latin typeface="微软雅黑"/>
                <a:ea typeface="微软雅黑"/>
              </a:rPr>
              <a:t> The Physical Layer</a:t>
            </a:r>
            <a:r>
              <a:rPr lang="zh-CN" altLang="en-US" sz="2135" kern="0" spc="150" dirty="0">
                <a:solidFill>
                  <a:srgbClr val="FFFFFF"/>
                </a:solidFill>
                <a:latin typeface="微软雅黑"/>
                <a:ea typeface="微软雅黑"/>
              </a:rPr>
              <a:t>）</a:t>
            </a:r>
          </a:p>
        </p:txBody>
      </p:sp>
      <p:sp>
        <p:nvSpPr>
          <p:cNvPr id="16" name="MH_Number_2">
            <a:hlinkClick r:id="rId15" action="ppaction://hlinksldjump"/>
            <a:extLst>
              <a:ext uri="{FF2B5EF4-FFF2-40B4-BE49-F238E27FC236}">
                <a16:creationId xmlns:a16="http://schemas.microsoft.com/office/drawing/2014/main" id="{8132E660-DC80-4374-8729-4002E4537D73}"/>
              </a:ext>
            </a:extLst>
          </p:cNvPr>
          <p:cNvSpPr/>
          <p:nvPr>
            <p:custDataLst>
              <p:tags r:id="rId12"/>
            </p:custDataLst>
          </p:nvPr>
        </p:nvSpPr>
        <p:spPr>
          <a:xfrm>
            <a:off x="2868213" y="433968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3" name="文本占位符 3">
            <a:extLst>
              <a:ext uri="{FF2B5EF4-FFF2-40B4-BE49-F238E27FC236}">
                <a16:creationId xmlns:a16="http://schemas.microsoft.com/office/drawing/2014/main" id="{0A4FCE71-FF24-44A8-97DF-010DC1543CA8}"/>
              </a:ext>
            </a:extLst>
          </p:cNvPr>
          <p:cNvSpPr txBox="1">
            <a:spLocks/>
          </p:cNvSpPr>
          <p:nvPr/>
        </p:nvSpPr>
        <p:spPr>
          <a:xfrm>
            <a:off x="3477814" y="437874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498326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The Physical Layer (</a:t>
            </a:r>
            <a:r>
              <a:rPr lang="zh-CN" altLang="en-US" sz="3000" b="1" dirty="0">
                <a:solidFill>
                  <a:srgbClr val="C00000"/>
                </a:solidFill>
                <a:latin typeface="微软雅黑" panose="020B0503020204020204" pitchFamily="34" charset="-122"/>
                <a:ea typeface="微软雅黑" panose="020B0503020204020204" pitchFamily="34" charset="-122"/>
              </a:rPr>
              <a:t>物理层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3" name="图片 2">
            <a:extLst>
              <a:ext uri="{FF2B5EF4-FFF2-40B4-BE49-F238E27FC236}">
                <a16:creationId xmlns:a16="http://schemas.microsoft.com/office/drawing/2014/main" id="{5FAD34A5-D0AA-410D-AE63-F3BB1AA4C970}"/>
              </a:ext>
            </a:extLst>
          </p:cNvPr>
          <p:cNvPicPr>
            <a:picLocks noChangeAspect="1"/>
          </p:cNvPicPr>
          <p:nvPr/>
        </p:nvPicPr>
        <p:blipFill>
          <a:blip r:embed="rId3"/>
          <a:stretch>
            <a:fillRect/>
          </a:stretch>
        </p:blipFill>
        <p:spPr>
          <a:xfrm>
            <a:off x="7248106" y="1277956"/>
            <a:ext cx="3624421" cy="3555789"/>
          </a:xfrm>
          <a:prstGeom prst="rect">
            <a:avLst/>
          </a:prstGeom>
        </p:spPr>
      </p:pic>
      <p:pic>
        <p:nvPicPr>
          <p:cNvPr id="7" name="图片 6">
            <a:extLst>
              <a:ext uri="{FF2B5EF4-FFF2-40B4-BE49-F238E27FC236}">
                <a16:creationId xmlns:a16="http://schemas.microsoft.com/office/drawing/2014/main" id="{54C12D10-AEDB-4913-BAAD-60394E655D4C}"/>
              </a:ext>
            </a:extLst>
          </p:cNvPr>
          <p:cNvPicPr>
            <a:picLocks noChangeAspect="1"/>
          </p:cNvPicPr>
          <p:nvPr/>
        </p:nvPicPr>
        <p:blipFill>
          <a:blip r:embed="rId4"/>
          <a:stretch>
            <a:fillRect/>
          </a:stretch>
        </p:blipFill>
        <p:spPr>
          <a:xfrm>
            <a:off x="645085" y="1197490"/>
            <a:ext cx="6428470" cy="5406960"/>
          </a:xfrm>
          <a:prstGeom prst="rect">
            <a:avLst/>
          </a:prstGeom>
        </p:spPr>
      </p:pic>
      <p:pic>
        <p:nvPicPr>
          <p:cNvPr id="10" name="图片 9">
            <a:extLst>
              <a:ext uri="{FF2B5EF4-FFF2-40B4-BE49-F238E27FC236}">
                <a16:creationId xmlns:a16="http://schemas.microsoft.com/office/drawing/2014/main" id="{9E1E78C8-50D5-46E3-958F-5652F98FAE80}"/>
              </a:ext>
            </a:extLst>
          </p:cNvPr>
          <p:cNvPicPr>
            <a:picLocks noChangeAspect="1"/>
          </p:cNvPicPr>
          <p:nvPr/>
        </p:nvPicPr>
        <p:blipFill>
          <a:blip r:embed="rId5"/>
          <a:stretch>
            <a:fillRect/>
          </a:stretch>
        </p:blipFill>
        <p:spPr>
          <a:xfrm>
            <a:off x="6698952" y="4219462"/>
            <a:ext cx="4847963" cy="2844724"/>
          </a:xfrm>
          <a:prstGeom prst="rect">
            <a:avLst/>
          </a:prstGeom>
        </p:spPr>
      </p:pic>
    </p:spTree>
    <p:extLst>
      <p:ext uri="{BB962C8B-B14F-4D97-AF65-F5344CB8AC3E}">
        <p14:creationId xmlns:p14="http://schemas.microsoft.com/office/powerpoint/2010/main" val="450625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ltLang="zh-CN" sz="3000" b="1" dirty="0">
                <a:solidFill>
                  <a:srgbClr val="C00000"/>
                </a:solidFill>
                <a:latin typeface="微软雅黑" panose="020B0503020204020204" pitchFamily="34" charset="-122"/>
                <a:ea typeface="微软雅黑" panose="020B0503020204020204" pitchFamily="34" charset="-122"/>
              </a:rPr>
              <a:t> The Physical Layer (</a:t>
            </a:r>
            <a:r>
              <a:rPr lang="zh-CN" altLang="en-US" sz="3000" b="1" dirty="0">
                <a:solidFill>
                  <a:srgbClr val="C00000"/>
                </a:solidFill>
                <a:latin typeface="微软雅黑" panose="020B0503020204020204" pitchFamily="34" charset="-122"/>
                <a:ea typeface="微软雅黑" panose="020B0503020204020204" pitchFamily="34" charset="-122"/>
              </a:rPr>
              <a:t>物理层</a:t>
            </a:r>
            <a:r>
              <a:rPr lang="en-US" altLang="zh-CN" sz="3000" b="1" dirty="0">
                <a:solidFill>
                  <a:srgbClr val="C00000"/>
                </a:solidFill>
                <a:latin typeface="微软雅黑" panose="020B0503020204020204" pitchFamily="34" charset="-122"/>
                <a:ea typeface="微软雅黑" panose="020B0503020204020204" pitchFamily="34" charset="-122"/>
              </a:rPr>
              <a:t>)</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5" name="TextBox 45">
            <a:extLst>
              <a:ext uri="{FF2B5EF4-FFF2-40B4-BE49-F238E27FC236}">
                <a16:creationId xmlns:a16="http://schemas.microsoft.com/office/drawing/2014/main" id="{5D2067B5-C9B6-4DAB-9CA6-5BBD7B788483}"/>
              </a:ext>
            </a:extLst>
          </p:cNvPr>
          <p:cNvSpPr txBox="1"/>
          <p:nvPr/>
        </p:nvSpPr>
        <p:spPr>
          <a:xfrm>
            <a:off x="7038244" y="1063710"/>
            <a:ext cx="65693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39" name="TextBox 34">
            <a:extLst>
              <a:ext uri="{FF2B5EF4-FFF2-40B4-BE49-F238E27FC236}">
                <a16:creationId xmlns:a16="http://schemas.microsoft.com/office/drawing/2014/main" id="{872352A4-BF7D-45A0-B1B9-963B859D7742}"/>
              </a:ext>
            </a:extLst>
          </p:cNvPr>
          <p:cNvSpPr txBox="1"/>
          <p:nvPr/>
        </p:nvSpPr>
        <p:spPr>
          <a:xfrm>
            <a:off x="1139995" y="2994439"/>
            <a:ext cx="1273019"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当</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到达接收器时，它们会立即被处理。它们不能被流量控制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38">
            <a:extLst>
              <a:ext uri="{FF2B5EF4-FFF2-40B4-BE49-F238E27FC236}">
                <a16:creationId xmlns:a16="http://schemas.microsoft.com/office/drawing/2014/main" id="{3FD5839F-FD91-485A-8DE6-76C3AAC1C6BA}"/>
              </a:ext>
            </a:extLst>
          </p:cNvPr>
          <p:cNvSpPr txBox="1"/>
          <p:nvPr/>
        </p:nvSpPr>
        <p:spPr>
          <a:xfrm>
            <a:off x="3114191" y="2829152"/>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4">
            <a:extLst>
              <a:ext uri="{FF2B5EF4-FFF2-40B4-BE49-F238E27FC236}">
                <a16:creationId xmlns:a16="http://schemas.microsoft.com/office/drawing/2014/main" id="{33B00DEC-EAA5-4BFB-BCE3-1BA9910F3EE8}"/>
              </a:ext>
            </a:extLst>
          </p:cNvPr>
          <p:cNvSpPr txBox="1"/>
          <p:nvPr/>
        </p:nvSpPr>
        <p:spPr>
          <a:xfrm>
            <a:off x="4873876" y="2521561"/>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6" name="TextBox 50">
            <a:extLst>
              <a:ext uri="{FF2B5EF4-FFF2-40B4-BE49-F238E27FC236}">
                <a16:creationId xmlns:a16="http://schemas.microsoft.com/office/drawing/2014/main" id="{354C4A4F-859C-4BD5-9457-C577A35D37F7}"/>
              </a:ext>
            </a:extLst>
          </p:cNvPr>
          <p:cNvSpPr txBox="1"/>
          <p:nvPr/>
        </p:nvSpPr>
        <p:spPr>
          <a:xfrm>
            <a:off x="6085446" y="3541884"/>
            <a:ext cx="2137512" cy="116955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与</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TLPs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不同，</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DLLPs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没有确认协议。</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规范具有超时机制，旨在允许从丢失或丢弃的</a:t>
            </a:r>
            <a:r>
              <a:rPr lang="en-US" altLang="zh-CN" sz="1400" kern="0" dirty="0">
                <a:solidFill>
                  <a:sysClr val="window" lastClr="FFFFFF"/>
                </a:solidFill>
                <a:latin typeface="Arial" pitchFamily="34" charset="0"/>
                <a:ea typeface="微软雅黑" pitchFamily="34" charset="-122"/>
                <a:cs typeface="Arial" pitchFamily="34" charset="0"/>
              </a:rPr>
              <a:t>DLLP</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中恢复</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pic>
        <p:nvPicPr>
          <p:cNvPr id="4" name="图片 3">
            <a:extLst>
              <a:ext uri="{FF2B5EF4-FFF2-40B4-BE49-F238E27FC236}">
                <a16:creationId xmlns:a16="http://schemas.microsoft.com/office/drawing/2014/main" id="{413B6EE3-F446-44EF-AC93-25A100581177}"/>
              </a:ext>
            </a:extLst>
          </p:cNvPr>
          <p:cNvPicPr>
            <a:picLocks noChangeAspect="1"/>
          </p:cNvPicPr>
          <p:nvPr/>
        </p:nvPicPr>
        <p:blipFill>
          <a:blip r:embed="rId3"/>
          <a:stretch>
            <a:fillRect/>
          </a:stretch>
        </p:blipFill>
        <p:spPr>
          <a:xfrm>
            <a:off x="6410994" y="974237"/>
            <a:ext cx="5342787" cy="5209954"/>
          </a:xfrm>
          <a:prstGeom prst="rect">
            <a:avLst/>
          </a:prstGeom>
        </p:spPr>
      </p:pic>
      <p:pic>
        <p:nvPicPr>
          <p:cNvPr id="9" name="图片 8">
            <a:extLst>
              <a:ext uri="{FF2B5EF4-FFF2-40B4-BE49-F238E27FC236}">
                <a16:creationId xmlns:a16="http://schemas.microsoft.com/office/drawing/2014/main" id="{D28C6A52-7E5F-4790-8F50-E9194D2C4449}"/>
              </a:ext>
            </a:extLst>
          </p:cNvPr>
          <p:cNvPicPr>
            <a:picLocks noChangeAspect="1"/>
          </p:cNvPicPr>
          <p:nvPr/>
        </p:nvPicPr>
        <p:blipFill>
          <a:blip r:embed="rId4"/>
          <a:stretch>
            <a:fillRect/>
          </a:stretch>
        </p:blipFill>
        <p:spPr>
          <a:xfrm>
            <a:off x="-224512" y="1063710"/>
            <a:ext cx="6604048" cy="5485946"/>
          </a:xfrm>
          <a:prstGeom prst="rect">
            <a:avLst/>
          </a:prstGeom>
        </p:spPr>
      </p:pic>
    </p:spTree>
    <p:extLst>
      <p:ext uri="{BB962C8B-B14F-4D97-AF65-F5344CB8AC3E}">
        <p14:creationId xmlns:p14="http://schemas.microsoft.com/office/powerpoint/2010/main" val="115294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18673" y="3013502"/>
            <a:ext cx="2954655" cy="830997"/>
          </a:xfrm>
          <a:prstGeom prst="rect">
            <a:avLst/>
          </a:prstGeom>
          <a:noFill/>
        </p:spPr>
        <p:txBody>
          <a:bodyPr wrap="none" rtlCol="0">
            <a:spAutoFit/>
          </a:bodyPr>
          <a:lstStyle/>
          <a:p>
            <a:pPr algn="dist"/>
            <a:r>
              <a:rPr kumimoji="1" lang="zh-CN" altLang="en-US" sz="4800" b="1" spc="600" dirty="0">
                <a:solidFill>
                  <a:schemeClr val="bg1"/>
                </a:solidFill>
                <a:latin typeface="Microsoft YaHei" charset="-122"/>
                <a:ea typeface="Microsoft YaHei" charset="-122"/>
                <a:cs typeface="Microsoft YaHei" charset="-122"/>
              </a:rPr>
              <a:t>谢谢观看</a:t>
            </a:r>
          </a:p>
        </p:txBody>
      </p:sp>
    </p:spTree>
    <p:extLst>
      <p:ext uri="{BB962C8B-B14F-4D97-AF65-F5344CB8AC3E}">
        <p14:creationId xmlns:p14="http://schemas.microsoft.com/office/powerpoint/2010/main" val="477681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zh-CN" altLang="en-US" sz="3000" b="1" dirty="0">
                <a:solidFill>
                  <a:srgbClr val="C00000"/>
                </a:solidFill>
                <a:latin typeface="微软雅黑" panose="020B0503020204020204" pitchFamily="34" charset="-122"/>
                <a:ea typeface="微软雅黑" panose="020B0503020204020204" pitchFamily="34" charset="-122"/>
              </a:rPr>
              <a:t>概述</a:t>
            </a:r>
            <a:r>
              <a:rPr lang="en-US" altLang="zh-CN" sz="3000" b="1" dirty="0">
                <a:solidFill>
                  <a:srgbClr val="C00000"/>
                </a:solidFill>
                <a:latin typeface="微软雅黑" panose="020B0503020204020204" pitchFamily="34" charset="-122"/>
                <a:ea typeface="微软雅黑" panose="020B0503020204020204" pitchFamily="34" charset="-122"/>
              </a:rPr>
              <a:t>- PCIe Architecture </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20" name="内容占位符 3">
            <a:extLst>
              <a:ext uri="{FF2B5EF4-FFF2-40B4-BE49-F238E27FC236}">
                <a16:creationId xmlns:a16="http://schemas.microsoft.com/office/drawing/2014/main" id="{8D878AB8-B8BF-4CEE-B962-D148FB22D41B}"/>
              </a:ext>
            </a:extLst>
          </p:cNvPr>
          <p:cNvSpPr txBox="1">
            <a:spLocks/>
          </p:cNvSpPr>
          <p:nvPr/>
        </p:nvSpPr>
        <p:spPr>
          <a:xfrm>
            <a:off x="593124" y="1412776"/>
            <a:ext cx="9325233" cy="4667249"/>
          </a:xfrm>
          <a:prstGeom prst="rect">
            <a:avLst/>
          </a:prstGeom>
        </p:spPr>
        <p:txBody>
          <a:bodyPr/>
          <a:lstStyle>
            <a:lvl1pPr marL="457200" indent="-457200" algn="l" defTabSz="1219200" rtl="0" eaLnBrk="1" latinLnBrk="0" hangingPunct="1">
              <a:spcBef>
                <a:spcPts val="130"/>
              </a:spcBef>
              <a:buFont typeface="Arial" panose="020B0604020202020204" pitchFamily="34" charset="0"/>
              <a:buChar char="•"/>
              <a:defRPr sz="2135" kern="1200">
                <a:solidFill>
                  <a:schemeClr val="tx1">
                    <a:lumMod val="75000"/>
                    <a:lumOff val="25000"/>
                  </a:schemeClr>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2135" kern="1200">
                <a:solidFill>
                  <a:schemeClr val="tx1">
                    <a:lumMod val="75000"/>
                    <a:lumOff val="25000"/>
                  </a:schemeClr>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2135" kern="1200">
                <a:solidFill>
                  <a:schemeClr val="tx1">
                    <a:lumMod val="75000"/>
                    <a:lumOff val="25000"/>
                  </a:schemeClr>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135" kern="1200">
                <a:solidFill>
                  <a:schemeClr val="tx1">
                    <a:lumMod val="75000"/>
                    <a:lumOff val="25000"/>
                  </a:schemeClr>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135" kern="1200">
                <a:solidFill>
                  <a:schemeClr val="tx1">
                    <a:lumMod val="75000"/>
                    <a:lumOff val="25000"/>
                  </a:schemeClr>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lvl="0" indent="0">
              <a:buNone/>
            </a:pPr>
            <a:endParaRPr lang="en-US" altLang="zh-CN" sz="1600" dirty="0">
              <a:solidFill>
                <a:sysClr val="windowText" lastClr="000000">
                  <a:lumMod val="75000"/>
                  <a:lumOff val="25000"/>
                </a:sysClr>
              </a:solidFill>
              <a:latin typeface="Microsoft YaHei Light" panose="020B0502040204020203" pitchFamily="34" charset="-122"/>
              <a:ea typeface="Microsoft YaHei Light" panose="020B0502040204020203" pitchFamily="34" charset="-122"/>
            </a:endParaRPr>
          </a:p>
          <a:p>
            <a:pPr marL="0" lvl="0" indent="0">
              <a:buNone/>
            </a:pPr>
            <a:endParaRPr lang="en-US" altLang="zh-CN" sz="1600" dirty="0">
              <a:solidFill>
                <a:sysClr val="windowText" lastClr="000000">
                  <a:lumMod val="75000"/>
                  <a:lumOff val="25000"/>
                </a:sysClr>
              </a:solidFill>
              <a:latin typeface="Microsoft YaHei Light" panose="020B0502040204020203" pitchFamily="34" charset="-122"/>
              <a:ea typeface="Microsoft YaHei Light" panose="020B0502040204020203" pitchFamily="34" charset="-122"/>
            </a:endParaRPr>
          </a:p>
          <a:p>
            <a:pPr marL="0" lvl="0" indent="0">
              <a:buNone/>
            </a:pPr>
            <a:r>
              <a:rPr lang="zh-CN" altLang="en-US" sz="1600" dirty="0">
                <a:solidFill>
                  <a:sysClr val="windowText" lastClr="000000">
                    <a:lumMod val="75000"/>
                    <a:lumOff val="25000"/>
                  </a:sysClr>
                </a:solidFill>
                <a:latin typeface="Microsoft YaHei Light" panose="020B0502040204020203" pitchFamily="34" charset="-122"/>
                <a:ea typeface="Microsoft YaHei Light" panose="020B0502040204020203" pitchFamily="34" charset="-122"/>
              </a:rPr>
              <a:t>背景：</a:t>
            </a:r>
            <a:endParaRPr lang="en-US" altLang="zh-CN" sz="1800" b="0" i="0" dirty="0">
              <a:solidFill>
                <a:srgbClr val="000000"/>
              </a:solidFill>
              <a:effectLst/>
              <a:latin typeface="Garamond" panose="02020404030301010803" pitchFamily="18" charset="0"/>
            </a:endParaRPr>
          </a:p>
          <a:p>
            <a:pPr marL="0" lvl="0" indent="0">
              <a:buNone/>
            </a:pPr>
            <a:r>
              <a:rPr lang="en-US" altLang="zh-CN" sz="1800" dirty="0">
                <a:solidFill>
                  <a:srgbClr val="000000"/>
                </a:solidFill>
                <a:latin typeface="Garamond" panose="02020404030301010803" pitchFamily="18" charset="0"/>
              </a:rPr>
              <a:t>	</a:t>
            </a:r>
            <a:r>
              <a:rPr lang="en-US" altLang="zh-CN" sz="1800" b="0" i="0" dirty="0">
                <a:solidFill>
                  <a:srgbClr val="000000"/>
                </a:solidFill>
                <a:effectLst/>
                <a:latin typeface="Garamond" panose="02020404030301010803" pitchFamily="18" charset="0"/>
              </a:rPr>
              <a:t>PCI Express is a high performance, general purpose I/O interconnect defined for a wide variety of future computing and communication platforms. Key PCI attributes, such as its usage model, load-store</a:t>
            </a:r>
            <a:r>
              <a:rPr lang="en-US" altLang="zh-CN" sz="1800" dirty="0">
                <a:solidFill>
                  <a:srgbClr val="000000"/>
                </a:solidFill>
                <a:latin typeface="Garamond" panose="02020404030301010803" pitchFamily="18" charset="0"/>
              </a:rPr>
              <a:t> </a:t>
            </a:r>
            <a:r>
              <a:rPr lang="en-US" altLang="zh-CN" sz="1800" b="0" i="0" dirty="0">
                <a:solidFill>
                  <a:srgbClr val="000000"/>
                </a:solidFill>
                <a:effectLst/>
                <a:latin typeface="Garamond" panose="02020404030301010803" pitchFamily="18" charset="0"/>
              </a:rPr>
              <a:t>architecture, and software interfaces, are maintained, whereas its parallel bus implementation is replaced by a highly scalable, fully serial interface. PCI Express takes advantage of recent advances</a:t>
            </a:r>
            <a:br>
              <a:rPr lang="en-US" altLang="zh-CN" sz="1800" b="0" i="0" dirty="0">
                <a:solidFill>
                  <a:srgbClr val="000000"/>
                </a:solidFill>
                <a:effectLst/>
                <a:latin typeface="Garamond" panose="02020404030301010803" pitchFamily="18" charset="0"/>
              </a:rPr>
            </a:br>
            <a:r>
              <a:rPr lang="en-US" altLang="zh-CN" sz="1800" b="0" i="0" dirty="0">
                <a:solidFill>
                  <a:srgbClr val="000000"/>
                </a:solidFill>
                <a:effectLst/>
                <a:latin typeface="Garamond" panose="02020404030301010803" pitchFamily="18" charset="0"/>
              </a:rPr>
              <a:t>in point-to-point interconnects, Switch-based technology, and packetized protocol to deliver new</a:t>
            </a:r>
            <a:br>
              <a:rPr lang="en-US" altLang="zh-CN" sz="1800" b="0" i="0" dirty="0">
                <a:solidFill>
                  <a:srgbClr val="000000"/>
                </a:solidFill>
                <a:effectLst/>
                <a:latin typeface="Garamond" panose="02020404030301010803" pitchFamily="18" charset="0"/>
              </a:rPr>
            </a:br>
            <a:r>
              <a:rPr lang="en-US" altLang="zh-CN" sz="1800" b="0" i="0" dirty="0">
                <a:solidFill>
                  <a:srgbClr val="000000"/>
                </a:solidFill>
                <a:effectLst/>
                <a:latin typeface="Garamond" panose="02020404030301010803" pitchFamily="18" charset="0"/>
              </a:rPr>
              <a:t>levels of performance and features. Power Management, Quality of Service (QoS), Hot-Plug/</a:t>
            </a:r>
            <a:r>
              <a:rPr lang="en-US" altLang="zh-CN" sz="1800" b="0" i="0" dirty="0" err="1">
                <a:solidFill>
                  <a:srgbClr val="000000"/>
                </a:solidFill>
                <a:effectLst/>
                <a:latin typeface="Garamond" panose="02020404030301010803" pitchFamily="18" charset="0"/>
              </a:rPr>
              <a:t>hotswap</a:t>
            </a:r>
            <a:r>
              <a:rPr lang="en-US" altLang="zh-CN" sz="1800" b="0" i="0" dirty="0">
                <a:solidFill>
                  <a:srgbClr val="000000"/>
                </a:solidFill>
                <a:effectLst/>
                <a:latin typeface="Garamond" panose="02020404030301010803" pitchFamily="18" charset="0"/>
              </a:rPr>
              <a:t> support, data integrity, and error handling are among some of the advanced features supported</a:t>
            </a:r>
            <a:r>
              <a:rPr lang="en-US" altLang="zh-CN" sz="1800" dirty="0">
                <a:solidFill>
                  <a:srgbClr val="000000"/>
                </a:solidFill>
                <a:latin typeface="Garamond" panose="02020404030301010803" pitchFamily="18" charset="0"/>
              </a:rPr>
              <a:t> </a:t>
            </a:r>
            <a:r>
              <a:rPr lang="en-US" altLang="zh-CN" sz="1800" b="0" i="0" dirty="0">
                <a:solidFill>
                  <a:srgbClr val="000000"/>
                </a:solidFill>
                <a:effectLst/>
                <a:latin typeface="Garamond" panose="02020404030301010803" pitchFamily="18" charset="0"/>
              </a:rPr>
              <a:t>by PCI Express.</a:t>
            </a:r>
            <a:r>
              <a:rPr lang="en-US" altLang="zh-CN" sz="1200" dirty="0"/>
              <a:t> </a:t>
            </a:r>
            <a:br>
              <a:rPr lang="en-US" altLang="zh-CN" sz="1200" dirty="0"/>
            </a:br>
            <a:endParaRPr lang="en-US" altLang="zh-CN" sz="1600" dirty="0">
              <a:solidFill>
                <a:sysClr val="windowText" lastClr="000000">
                  <a:lumMod val="75000"/>
                  <a:lumOff val="25000"/>
                </a:sys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0861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C05327B-C039-44E7-8411-075B245808C4}"/>
              </a:ext>
            </a:extLst>
          </p:cNvPr>
          <p:cNvPicPr>
            <a:picLocks noChangeAspect="1"/>
          </p:cNvPicPr>
          <p:nvPr/>
        </p:nvPicPr>
        <p:blipFill>
          <a:blip r:embed="rId2"/>
          <a:stretch>
            <a:fillRect/>
          </a:stretch>
        </p:blipFill>
        <p:spPr>
          <a:xfrm>
            <a:off x="2386476" y="1354734"/>
            <a:ext cx="7419048" cy="4904762"/>
          </a:xfrm>
          <a:prstGeom prst="rect">
            <a:avLst/>
          </a:prstGeom>
        </p:spPr>
      </p:pic>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zh-CN" altLang="en-US" sz="3000" b="1" dirty="0">
                <a:solidFill>
                  <a:srgbClr val="C00000"/>
                </a:solidFill>
                <a:latin typeface="微软雅黑" panose="020B0503020204020204" pitchFamily="34" charset="-122"/>
                <a:ea typeface="微软雅黑" panose="020B0503020204020204" pitchFamily="34" charset="-122"/>
              </a:rPr>
              <a:t>概述 </a:t>
            </a:r>
            <a:r>
              <a:rPr lang="en-US" altLang="zh-CN" sz="3000" b="1" dirty="0">
                <a:solidFill>
                  <a:srgbClr val="C00000"/>
                </a:solidFill>
                <a:latin typeface="微软雅黑" panose="020B0503020204020204" pitchFamily="34" charset="-122"/>
                <a:ea typeface="微软雅黑" panose="020B0503020204020204" pitchFamily="34" charset="-122"/>
              </a:rPr>
              <a:t>- </a:t>
            </a:r>
            <a:r>
              <a:rPr lang="en-US" altLang="zh-CN" sz="3100" b="1" dirty="0">
                <a:solidFill>
                  <a:srgbClr val="C00000"/>
                </a:solidFill>
                <a:latin typeface="微软雅黑" panose="020B0503020204020204" pitchFamily="34" charset="-122"/>
                <a:ea typeface="微软雅黑" panose="020B0503020204020204" pitchFamily="34" charset="-122"/>
              </a:rPr>
              <a:t>PCIe Architecture </a:t>
            </a:r>
            <a:endParaRPr lang="zh-CN" altLang="en-US" sz="31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340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zh-CN" altLang="en-US" sz="3000" b="1" dirty="0">
                <a:solidFill>
                  <a:srgbClr val="C00000"/>
                </a:solidFill>
                <a:latin typeface="微软雅黑" panose="020B0503020204020204" pitchFamily="34" charset="-122"/>
                <a:ea typeface="微软雅黑" panose="020B0503020204020204" pitchFamily="34" charset="-122"/>
              </a:rPr>
              <a:t>概述 </a:t>
            </a:r>
            <a:r>
              <a:rPr lang="en-US" altLang="zh-CN" sz="30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PCIe Architecture </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4" name="Freeform 7">
            <a:extLst>
              <a:ext uri="{FF2B5EF4-FFF2-40B4-BE49-F238E27FC236}">
                <a16:creationId xmlns:a16="http://schemas.microsoft.com/office/drawing/2014/main" id="{A4A463E4-0FE5-4F53-9184-F6B5FC425A8F}"/>
              </a:ext>
            </a:extLst>
          </p:cNvPr>
          <p:cNvSpPr>
            <a:spLocks/>
          </p:cNvSpPr>
          <p:nvPr/>
        </p:nvSpPr>
        <p:spPr bwMode="auto">
          <a:xfrm>
            <a:off x="4515470" y="1065180"/>
            <a:ext cx="2695188" cy="2693556"/>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7" name="Freeform 8">
            <a:extLst>
              <a:ext uri="{FF2B5EF4-FFF2-40B4-BE49-F238E27FC236}">
                <a16:creationId xmlns:a16="http://schemas.microsoft.com/office/drawing/2014/main" id="{427CD659-A519-4A74-8B34-F6C05174F083}"/>
              </a:ext>
            </a:extLst>
          </p:cNvPr>
          <p:cNvSpPr>
            <a:spLocks/>
          </p:cNvSpPr>
          <p:nvPr/>
        </p:nvSpPr>
        <p:spPr bwMode="auto">
          <a:xfrm>
            <a:off x="3167059" y="2400543"/>
            <a:ext cx="2695188" cy="2696817"/>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8" name="Freeform 9">
            <a:extLst>
              <a:ext uri="{FF2B5EF4-FFF2-40B4-BE49-F238E27FC236}">
                <a16:creationId xmlns:a16="http://schemas.microsoft.com/office/drawing/2014/main" id="{D9F988FA-F7E6-43C9-A614-376BF771B625}"/>
              </a:ext>
            </a:extLst>
          </p:cNvPr>
          <p:cNvSpPr>
            <a:spLocks/>
          </p:cNvSpPr>
          <p:nvPr/>
        </p:nvSpPr>
        <p:spPr bwMode="auto">
          <a:xfrm>
            <a:off x="5862248" y="2410328"/>
            <a:ext cx="2691927" cy="2693556"/>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9" name="Freeform 10">
            <a:extLst>
              <a:ext uri="{FF2B5EF4-FFF2-40B4-BE49-F238E27FC236}">
                <a16:creationId xmlns:a16="http://schemas.microsoft.com/office/drawing/2014/main" id="{4DE9BA73-7BB1-4020-A71B-B0F7CC935088}"/>
              </a:ext>
            </a:extLst>
          </p:cNvPr>
          <p:cNvSpPr>
            <a:spLocks/>
          </p:cNvSpPr>
          <p:nvPr/>
        </p:nvSpPr>
        <p:spPr bwMode="auto">
          <a:xfrm>
            <a:off x="4508947" y="3755473"/>
            <a:ext cx="2691927" cy="2696817"/>
          </a:xfrm>
          <a:custGeom>
            <a:avLst/>
            <a:gdLst>
              <a:gd name="T0" fmla="*/ 827 w 827"/>
              <a:gd name="T1" fmla="*/ 412 h 828"/>
              <a:gd name="T2" fmla="*/ 416 w 827"/>
              <a:gd name="T3" fmla="*/ 0 h 828"/>
              <a:gd name="T4" fmla="*/ 413 w 827"/>
              <a:gd name="T5" fmla="*/ 0 h 828"/>
              <a:gd name="T6" fmla="*/ 411 w 827"/>
              <a:gd name="T7" fmla="*/ 0 h 828"/>
              <a:gd name="T8" fmla="*/ 363 w 827"/>
              <a:gd name="T9" fmla="*/ 3 h 828"/>
              <a:gd name="T10" fmla="*/ 3 w 827"/>
              <a:gd name="T11" fmla="*/ 363 h 828"/>
              <a:gd name="T12" fmla="*/ 0 w 827"/>
              <a:gd name="T13" fmla="*/ 412 h 828"/>
              <a:gd name="T14" fmla="*/ 0 w 827"/>
              <a:gd name="T15" fmla="*/ 414 h 828"/>
              <a:gd name="T16" fmla="*/ 413 w 827"/>
              <a:gd name="T17" fmla="*/ 828 h 828"/>
              <a:gd name="T18" fmla="*/ 827 w 827"/>
              <a:gd name="T19" fmla="*/ 414 h 828"/>
              <a:gd name="T20" fmla="*/ 827 w 827"/>
              <a:gd name="T21" fmla="*/ 412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828">
                <a:moveTo>
                  <a:pt x="827" y="412"/>
                </a:moveTo>
                <a:cubicBezTo>
                  <a:pt x="610" y="389"/>
                  <a:pt x="438" y="217"/>
                  <a:pt x="416" y="0"/>
                </a:cubicBezTo>
                <a:cubicBezTo>
                  <a:pt x="415" y="0"/>
                  <a:pt x="414" y="0"/>
                  <a:pt x="413" y="0"/>
                </a:cubicBezTo>
                <a:cubicBezTo>
                  <a:pt x="413" y="0"/>
                  <a:pt x="412" y="0"/>
                  <a:pt x="411" y="0"/>
                </a:cubicBezTo>
                <a:cubicBezTo>
                  <a:pt x="395" y="0"/>
                  <a:pt x="379" y="1"/>
                  <a:pt x="363" y="3"/>
                </a:cubicBezTo>
                <a:cubicBezTo>
                  <a:pt x="175" y="26"/>
                  <a:pt x="26" y="176"/>
                  <a:pt x="3" y="363"/>
                </a:cubicBezTo>
                <a:cubicBezTo>
                  <a:pt x="1" y="379"/>
                  <a:pt x="0" y="395"/>
                  <a:pt x="0" y="412"/>
                </a:cubicBezTo>
                <a:cubicBezTo>
                  <a:pt x="0" y="412"/>
                  <a:pt x="0" y="413"/>
                  <a:pt x="0" y="414"/>
                </a:cubicBezTo>
                <a:cubicBezTo>
                  <a:pt x="0" y="642"/>
                  <a:pt x="185" y="828"/>
                  <a:pt x="413" y="828"/>
                </a:cubicBezTo>
                <a:cubicBezTo>
                  <a:pt x="642" y="828"/>
                  <a:pt x="827" y="642"/>
                  <a:pt x="827" y="414"/>
                </a:cubicBezTo>
                <a:cubicBezTo>
                  <a:pt x="827" y="413"/>
                  <a:pt x="827" y="412"/>
                  <a:pt x="827" y="4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nvGrpSpPr>
          <p:cNvPr id="10" name="Group 34">
            <a:extLst>
              <a:ext uri="{FF2B5EF4-FFF2-40B4-BE49-F238E27FC236}">
                <a16:creationId xmlns:a16="http://schemas.microsoft.com/office/drawing/2014/main" id="{65510638-0AB3-4205-89A9-E9CA65BC6484}"/>
              </a:ext>
            </a:extLst>
          </p:cNvPr>
          <p:cNvGrpSpPr/>
          <p:nvPr/>
        </p:nvGrpSpPr>
        <p:grpSpPr>
          <a:xfrm>
            <a:off x="5471587" y="1653812"/>
            <a:ext cx="799672" cy="895114"/>
            <a:chOff x="3471863" y="1916113"/>
            <a:chExt cx="492125" cy="550863"/>
          </a:xfrm>
          <a:solidFill>
            <a:schemeClr val="bg1"/>
          </a:solidFill>
        </p:grpSpPr>
        <p:sp>
          <p:nvSpPr>
            <p:cNvPr id="11" name="Freeform 70">
              <a:extLst>
                <a:ext uri="{FF2B5EF4-FFF2-40B4-BE49-F238E27FC236}">
                  <a16:creationId xmlns:a16="http://schemas.microsoft.com/office/drawing/2014/main" id="{63591025-5C97-4569-9E5C-6F398A306487}"/>
                </a:ext>
              </a:extLst>
            </p:cNvPr>
            <p:cNvSpPr>
              <a:spLocks noEditPoints="1"/>
            </p:cNvSpPr>
            <p:nvPr/>
          </p:nvSpPr>
          <p:spPr bwMode="auto">
            <a:xfrm>
              <a:off x="3633788" y="1916113"/>
              <a:ext cx="330200" cy="330200"/>
            </a:xfrm>
            <a:custGeom>
              <a:avLst/>
              <a:gdLst>
                <a:gd name="T0" fmla="*/ 958 w 2077"/>
                <a:gd name="T1" fmla="*/ 277 h 2076"/>
                <a:gd name="T2" fmla="*/ 796 w 2077"/>
                <a:gd name="T3" fmla="*/ 377 h 2076"/>
                <a:gd name="T4" fmla="*/ 576 w 2077"/>
                <a:gd name="T5" fmla="*/ 455 h 2076"/>
                <a:gd name="T6" fmla="*/ 456 w 2077"/>
                <a:gd name="T7" fmla="*/ 350 h 2076"/>
                <a:gd name="T8" fmla="*/ 457 w 2077"/>
                <a:gd name="T9" fmla="*/ 573 h 2076"/>
                <a:gd name="T10" fmla="*/ 379 w 2077"/>
                <a:gd name="T11" fmla="*/ 793 h 2076"/>
                <a:gd name="T12" fmla="*/ 281 w 2077"/>
                <a:gd name="T13" fmla="*/ 955 h 2076"/>
                <a:gd name="T14" fmla="*/ 142 w 2077"/>
                <a:gd name="T15" fmla="*/ 1105 h 2076"/>
                <a:gd name="T16" fmla="*/ 300 w 2077"/>
                <a:gd name="T17" fmla="*/ 1120 h 2076"/>
                <a:gd name="T18" fmla="*/ 400 w 2077"/>
                <a:gd name="T19" fmla="*/ 1331 h 2076"/>
                <a:gd name="T20" fmla="*/ 446 w 2077"/>
                <a:gd name="T21" fmla="*/ 1515 h 2076"/>
                <a:gd name="T22" fmla="*/ 459 w 2077"/>
                <a:gd name="T23" fmla="*/ 1723 h 2076"/>
                <a:gd name="T24" fmla="*/ 591 w 2077"/>
                <a:gd name="T25" fmla="*/ 1612 h 2076"/>
                <a:gd name="T26" fmla="*/ 846 w 2077"/>
                <a:gd name="T27" fmla="*/ 1714 h 2076"/>
                <a:gd name="T28" fmla="*/ 957 w 2077"/>
                <a:gd name="T29" fmla="*/ 1922 h 2076"/>
                <a:gd name="T30" fmla="*/ 1111 w 2077"/>
                <a:gd name="T31" fmla="*/ 1934 h 2076"/>
                <a:gd name="T32" fmla="*/ 1130 w 2077"/>
                <a:gd name="T33" fmla="*/ 1759 h 2076"/>
                <a:gd name="T34" fmla="*/ 1382 w 2077"/>
                <a:gd name="T35" fmla="*/ 1650 h 2076"/>
                <a:gd name="T36" fmla="*/ 1608 w 2077"/>
                <a:gd name="T37" fmla="*/ 1720 h 2076"/>
                <a:gd name="T38" fmla="*/ 1723 w 2077"/>
                <a:gd name="T39" fmla="*/ 1623 h 2076"/>
                <a:gd name="T40" fmla="*/ 1613 w 2077"/>
                <a:gd name="T41" fmla="*/ 1464 h 2076"/>
                <a:gd name="T42" fmla="*/ 1730 w 2077"/>
                <a:gd name="T43" fmla="*/ 1175 h 2076"/>
                <a:gd name="T44" fmla="*/ 1929 w 2077"/>
                <a:gd name="T45" fmla="*/ 1118 h 2076"/>
                <a:gd name="T46" fmla="*/ 1934 w 2077"/>
                <a:gd name="T47" fmla="*/ 962 h 2076"/>
                <a:gd name="T48" fmla="*/ 1747 w 2077"/>
                <a:gd name="T49" fmla="*/ 934 h 2076"/>
                <a:gd name="T50" fmla="*/ 1624 w 2077"/>
                <a:gd name="T51" fmla="*/ 648 h 2076"/>
                <a:gd name="T52" fmla="*/ 1728 w 2077"/>
                <a:gd name="T53" fmla="*/ 463 h 2076"/>
                <a:gd name="T54" fmla="*/ 1616 w 2077"/>
                <a:gd name="T55" fmla="*/ 350 h 2076"/>
                <a:gd name="T56" fmla="*/ 1449 w 2077"/>
                <a:gd name="T57" fmla="*/ 461 h 2076"/>
                <a:gd name="T58" fmla="*/ 1159 w 2077"/>
                <a:gd name="T59" fmla="*/ 341 h 2076"/>
                <a:gd name="T60" fmla="*/ 1119 w 2077"/>
                <a:gd name="T61" fmla="*/ 145 h 2076"/>
                <a:gd name="T62" fmla="*/ 1139 w 2077"/>
                <a:gd name="T63" fmla="*/ 3 h 2076"/>
                <a:gd name="T64" fmla="*/ 1260 w 2077"/>
                <a:gd name="T65" fmla="*/ 152 h 2076"/>
                <a:gd name="T66" fmla="*/ 1547 w 2077"/>
                <a:gd name="T67" fmla="*/ 227 h 2076"/>
                <a:gd name="T68" fmla="*/ 1705 w 2077"/>
                <a:gd name="T69" fmla="*/ 239 h 2076"/>
                <a:gd name="T70" fmla="*/ 1866 w 2077"/>
                <a:gd name="T71" fmla="*/ 474 h 2076"/>
                <a:gd name="T72" fmla="*/ 1819 w 2077"/>
                <a:gd name="T73" fmla="*/ 714 h 2076"/>
                <a:gd name="T74" fmla="*/ 2032 w 2077"/>
                <a:gd name="T75" fmla="*/ 861 h 2076"/>
                <a:gd name="T76" fmla="*/ 2065 w 2077"/>
                <a:gd name="T77" fmla="*/ 1165 h 2076"/>
                <a:gd name="T78" fmla="*/ 1925 w 2077"/>
                <a:gd name="T79" fmla="*/ 1259 h 2076"/>
                <a:gd name="T80" fmla="*/ 1852 w 2077"/>
                <a:gd name="T81" fmla="*/ 1551 h 2076"/>
                <a:gd name="T82" fmla="*/ 1821 w 2077"/>
                <a:gd name="T83" fmla="*/ 1722 h 2076"/>
                <a:gd name="T84" fmla="*/ 1592 w 2077"/>
                <a:gd name="T85" fmla="*/ 1863 h 2076"/>
                <a:gd name="T86" fmla="*/ 1361 w 2077"/>
                <a:gd name="T87" fmla="*/ 1818 h 2076"/>
                <a:gd name="T88" fmla="*/ 1216 w 2077"/>
                <a:gd name="T89" fmla="*/ 2031 h 2076"/>
                <a:gd name="T90" fmla="*/ 910 w 2077"/>
                <a:gd name="T91" fmla="*/ 2064 h 2076"/>
                <a:gd name="T92" fmla="*/ 817 w 2077"/>
                <a:gd name="T93" fmla="*/ 1852 h 2076"/>
                <a:gd name="T94" fmla="*/ 508 w 2077"/>
                <a:gd name="T95" fmla="*/ 1857 h 2076"/>
                <a:gd name="T96" fmla="*/ 354 w 2077"/>
                <a:gd name="T97" fmla="*/ 1820 h 2076"/>
                <a:gd name="T98" fmla="*/ 216 w 2077"/>
                <a:gd name="T99" fmla="*/ 1577 h 2076"/>
                <a:gd name="T100" fmla="*/ 240 w 2077"/>
                <a:gd name="T101" fmla="*/ 1311 h 2076"/>
                <a:gd name="T102" fmla="*/ 26 w 2077"/>
                <a:gd name="T103" fmla="*/ 1192 h 2076"/>
                <a:gd name="T104" fmla="*/ 26 w 2077"/>
                <a:gd name="T105" fmla="*/ 884 h 2076"/>
                <a:gd name="T106" fmla="*/ 246 w 2077"/>
                <a:gd name="T107" fmla="*/ 748 h 2076"/>
                <a:gd name="T108" fmla="*/ 211 w 2077"/>
                <a:gd name="T109" fmla="*/ 474 h 2076"/>
                <a:gd name="T110" fmla="*/ 372 w 2077"/>
                <a:gd name="T111" fmla="*/ 239 h 2076"/>
                <a:gd name="T112" fmla="*/ 530 w 2077"/>
                <a:gd name="T113" fmla="*/ 227 h 2076"/>
                <a:gd name="T114" fmla="*/ 817 w 2077"/>
                <a:gd name="T115" fmla="*/ 224 h 2076"/>
                <a:gd name="T116" fmla="*/ 910 w 2077"/>
                <a:gd name="T117" fmla="*/ 12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7" h="2076">
                  <a:moveTo>
                    <a:pt x="971" y="140"/>
                  </a:moveTo>
                  <a:lnTo>
                    <a:pt x="967" y="140"/>
                  </a:lnTo>
                  <a:lnTo>
                    <a:pt x="964" y="142"/>
                  </a:lnTo>
                  <a:lnTo>
                    <a:pt x="961" y="145"/>
                  </a:lnTo>
                  <a:lnTo>
                    <a:pt x="959" y="149"/>
                  </a:lnTo>
                  <a:lnTo>
                    <a:pt x="958" y="152"/>
                  </a:lnTo>
                  <a:lnTo>
                    <a:pt x="958" y="277"/>
                  </a:lnTo>
                  <a:lnTo>
                    <a:pt x="956" y="296"/>
                  </a:lnTo>
                  <a:lnTo>
                    <a:pt x="948" y="314"/>
                  </a:lnTo>
                  <a:lnTo>
                    <a:pt x="936" y="329"/>
                  </a:lnTo>
                  <a:lnTo>
                    <a:pt x="920" y="340"/>
                  </a:lnTo>
                  <a:lnTo>
                    <a:pt x="902" y="346"/>
                  </a:lnTo>
                  <a:lnTo>
                    <a:pt x="849" y="360"/>
                  </a:lnTo>
                  <a:lnTo>
                    <a:pt x="796" y="377"/>
                  </a:lnTo>
                  <a:lnTo>
                    <a:pt x="745" y="397"/>
                  </a:lnTo>
                  <a:lnTo>
                    <a:pt x="697" y="422"/>
                  </a:lnTo>
                  <a:lnTo>
                    <a:pt x="649" y="451"/>
                  </a:lnTo>
                  <a:lnTo>
                    <a:pt x="631" y="460"/>
                  </a:lnTo>
                  <a:lnTo>
                    <a:pt x="612" y="463"/>
                  </a:lnTo>
                  <a:lnTo>
                    <a:pt x="594" y="461"/>
                  </a:lnTo>
                  <a:lnTo>
                    <a:pt x="576" y="455"/>
                  </a:lnTo>
                  <a:lnTo>
                    <a:pt x="561" y="443"/>
                  </a:lnTo>
                  <a:lnTo>
                    <a:pt x="471" y="352"/>
                  </a:lnTo>
                  <a:lnTo>
                    <a:pt x="468" y="350"/>
                  </a:lnTo>
                  <a:lnTo>
                    <a:pt x="465" y="349"/>
                  </a:lnTo>
                  <a:lnTo>
                    <a:pt x="462" y="349"/>
                  </a:lnTo>
                  <a:lnTo>
                    <a:pt x="459" y="349"/>
                  </a:lnTo>
                  <a:lnTo>
                    <a:pt x="456" y="350"/>
                  </a:lnTo>
                  <a:lnTo>
                    <a:pt x="453" y="352"/>
                  </a:lnTo>
                  <a:lnTo>
                    <a:pt x="356" y="450"/>
                  </a:lnTo>
                  <a:lnTo>
                    <a:pt x="353" y="456"/>
                  </a:lnTo>
                  <a:lnTo>
                    <a:pt x="353" y="462"/>
                  </a:lnTo>
                  <a:lnTo>
                    <a:pt x="356" y="467"/>
                  </a:lnTo>
                  <a:lnTo>
                    <a:pt x="446" y="557"/>
                  </a:lnTo>
                  <a:lnTo>
                    <a:pt x="457" y="573"/>
                  </a:lnTo>
                  <a:lnTo>
                    <a:pt x="465" y="591"/>
                  </a:lnTo>
                  <a:lnTo>
                    <a:pt x="466" y="610"/>
                  </a:lnTo>
                  <a:lnTo>
                    <a:pt x="462" y="629"/>
                  </a:lnTo>
                  <a:lnTo>
                    <a:pt x="454" y="645"/>
                  </a:lnTo>
                  <a:lnTo>
                    <a:pt x="425" y="693"/>
                  </a:lnTo>
                  <a:lnTo>
                    <a:pt x="400" y="742"/>
                  </a:lnTo>
                  <a:lnTo>
                    <a:pt x="379" y="793"/>
                  </a:lnTo>
                  <a:lnTo>
                    <a:pt x="362" y="845"/>
                  </a:lnTo>
                  <a:lnTo>
                    <a:pt x="350" y="899"/>
                  </a:lnTo>
                  <a:lnTo>
                    <a:pt x="343" y="918"/>
                  </a:lnTo>
                  <a:lnTo>
                    <a:pt x="332" y="933"/>
                  </a:lnTo>
                  <a:lnTo>
                    <a:pt x="317" y="945"/>
                  </a:lnTo>
                  <a:lnTo>
                    <a:pt x="300" y="952"/>
                  </a:lnTo>
                  <a:lnTo>
                    <a:pt x="281" y="955"/>
                  </a:lnTo>
                  <a:lnTo>
                    <a:pt x="153" y="955"/>
                  </a:lnTo>
                  <a:lnTo>
                    <a:pt x="150" y="955"/>
                  </a:lnTo>
                  <a:lnTo>
                    <a:pt x="147" y="958"/>
                  </a:lnTo>
                  <a:lnTo>
                    <a:pt x="144" y="961"/>
                  </a:lnTo>
                  <a:lnTo>
                    <a:pt x="143" y="964"/>
                  </a:lnTo>
                  <a:lnTo>
                    <a:pt x="142" y="967"/>
                  </a:lnTo>
                  <a:lnTo>
                    <a:pt x="142" y="1105"/>
                  </a:lnTo>
                  <a:lnTo>
                    <a:pt x="143" y="1109"/>
                  </a:lnTo>
                  <a:lnTo>
                    <a:pt x="144" y="1113"/>
                  </a:lnTo>
                  <a:lnTo>
                    <a:pt x="147" y="1115"/>
                  </a:lnTo>
                  <a:lnTo>
                    <a:pt x="150" y="1117"/>
                  </a:lnTo>
                  <a:lnTo>
                    <a:pt x="153" y="1118"/>
                  </a:lnTo>
                  <a:lnTo>
                    <a:pt x="281" y="1118"/>
                  </a:lnTo>
                  <a:lnTo>
                    <a:pt x="300" y="1120"/>
                  </a:lnTo>
                  <a:lnTo>
                    <a:pt x="317" y="1128"/>
                  </a:lnTo>
                  <a:lnTo>
                    <a:pt x="332" y="1140"/>
                  </a:lnTo>
                  <a:lnTo>
                    <a:pt x="343" y="1156"/>
                  </a:lnTo>
                  <a:lnTo>
                    <a:pt x="350" y="1174"/>
                  </a:lnTo>
                  <a:lnTo>
                    <a:pt x="362" y="1228"/>
                  </a:lnTo>
                  <a:lnTo>
                    <a:pt x="379" y="1280"/>
                  </a:lnTo>
                  <a:lnTo>
                    <a:pt x="400" y="1331"/>
                  </a:lnTo>
                  <a:lnTo>
                    <a:pt x="425" y="1379"/>
                  </a:lnTo>
                  <a:lnTo>
                    <a:pt x="454" y="1427"/>
                  </a:lnTo>
                  <a:lnTo>
                    <a:pt x="462" y="1445"/>
                  </a:lnTo>
                  <a:lnTo>
                    <a:pt x="467" y="1464"/>
                  </a:lnTo>
                  <a:lnTo>
                    <a:pt x="465" y="1483"/>
                  </a:lnTo>
                  <a:lnTo>
                    <a:pt x="457" y="1500"/>
                  </a:lnTo>
                  <a:lnTo>
                    <a:pt x="446" y="1515"/>
                  </a:lnTo>
                  <a:lnTo>
                    <a:pt x="356" y="1606"/>
                  </a:lnTo>
                  <a:lnTo>
                    <a:pt x="353" y="1611"/>
                  </a:lnTo>
                  <a:lnTo>
                    <a:pt x="353" y="1617"/>
                  </a:lnTo>
                  <a:lnTo>
                    <a:pt x="356" y="1623"/>
                  </a:lnTo>
                  <a:lnTo>
                    <a:pt x="453" y="1720"/>
                  </a:lnTo>
                  <a:lnTo>
                    <a:pt x="456" y="1722"/>
                  </a:lnTo>
                  <a:lnTo>
                    <a:pt x="459" y="1723"/>
                  </a:lnTo>
                  <a:lnTo>
                    <a:pt x="462" y="1724"/>
                  </a:lnTo>
                  <a:lnTo>
                    <a:pt x="465" y="1723"/>
                  </a:lnTo>
                  <a:lnTo>
                    <a:pt x="468" y="1722"/>
                  </a:lnTo>
                  <a:lnTo>
                    <a:pt x="471" y="1720"/>
                  </a:lnTo>
                  <a:lnTo>
                    <a:pt x="559" y="1630"/>
                  </a:lnTo>
                  <a:lnTo>
                    <a:pt x="574" y="1619"/>
                  </a:lnTo>
                  <a:lnTo>
                    <a:pt x="591" y="1612"/>
                  </a:lnTo>
                  <a:lnTo>
                    <a:pt x="609" y="1610"/>
                  </a:lnTo>
                  <a:lnTo>
                    <a:pt x="629" y="1614"/>
                  </a:lnTo>
                  <a:lnTo>
                    <a:pt x="648" y="1622"/>
                  </a:lnTo>
                  <a:lnTo>
                    <a:pt x="695" y="1651"/>
                  </a:lnTo>
                  <a:lnTo>
                    <a:pt x="744" y="1676"/>
                  </a:lnTo>
                  <a:lnTo>
                    <a:pt x="795" y="1697"/>
                  </a:lnTo>
                  <a:lnTo>
                    <a:pt x="846" y="1714"/>
                  </a:lnTo>
                  <a:lnTo>
                    <a:pt x="900" y="1726"/>
                  </a:lnTo>
                  <a:lnTo>
                    <a:pt x="919" y="1733"/>
                  </a:lnTo>
                  <a:lnTo>
                    <a:pt x="935" y="1744"/>
                  </a:lnTo>
                  <a:lnTo>
                    <a:pt x="947" y="1759"/>
                  </a:lnTo>
                  <a:lnTo>
                    <a:pt x="955" y="1776"/>
                  </a:lnTo>
                  <a:lnTo>
                    <a:pt x="957" y="1796"/>
                  </a:lnTo>
                  <a:lnTo>
                    <a:pt x="957" y="1922"/>
                  </a:lnTo>
                  <a:lnTo>
                    <a:pt x="958" y="1926"/>
                  </a:lnTo>
                  <a:lnTo>
                    <a:pt x="959" y="1929"/>
                  </a:lnTo>
                  <a:lnTo>
                    <a:pt x="963" y="1932"/>
                  </a:lnTo>
                  <a:lnTo>
                    <a:pt x="966" y="1934"/>
                  </a:lnTo>
                  <a:lnTo>
                    <a:pt x="970" y="1934"/>
                  </a:lnTo>
                  <a:lnTo>
                    <a:pt x="1108" y="1934"/>
                  </a:lnTo>
                  <a:lnTo>
                    <a:pt x="1111" y="1934"/>
                  </a:lnTo>
                  <a:lnTo>
                    <a:pt x="1114" y="1932"/>
                  </a:lnTo>
                  <a:lnTo>
                    <a:pt x="1118" y="1929"/>
                  </a:lnTo>
                  <a:lnTo>
                    <a:pt x="1119" y="1926"/>
                  </a:lnTo>
                  <a:lnTo>
                    <a:pt x="1120" y="1922"/>
                  </a:lnTo>
                  <a:lnTo>
                    <a:pt x="1120" y="1796"/>
                  </a:lnTo>
                  <a:lnTo>
                    <a:pt x="1123" y="1776"/>
                  </a:lnTo>
                  <a:lnTo>
                    <a:pt x="1130" y="1759"/>
                  </a:lnTo>
                  <a:lnTo>
                    <a:pt x="1142" y="1744"/>
                  </a:lnTo>
                  <a:lnTo>
                    <a:pt x="1158" y="1733"/>
                  </a:lnTo>
                  <a:lnTo>
                    <a:pt x="1177" y="1726"/>
                  </a:lnTo>
                  <a:lnTo>
                    <a:pt x="1231" y="1714"/>
                  </a:lnTo>
                  <a:lnTo>
                    <a:pt x="1282" y="1697"/>
                  </a:lnTo>
                  <a:lnTo>
                    <a:pt x="1333" y="1676"/>
                  </a:lnTo>
                  <a:lnTo>
                    <a:pt x="1382" y="1650"/>
                  </a:lnTo>
                  <a:lnTo>
                    <a:pt x="1430" y="1622"/>
                  </a:lnTo>
                  <a:lnTo>
                    <a:pt x="1447" y="1614"/>
                  </a:lnTo>
                  <a:lnTo>
                    <a:pt x="1466" y="1610"/>
                  </a:lnTo>
                  <a:lnTo>
                    <a:pt x="1485" y="1611"/>
                  </a:lnTo>
                  <a:lnTo>
                    <a:pt x="1503" y="1619"/>
                  </a:lnTo>
                  <a:lnTo>
                    <a:pt x="1518" y="1630"/>
                  </a:lnTo>
                  <a:lnTo>
                    <a:pt x="1608" y="1720"/>
                  </a:lnTo>
                  <a:lnTo>
                    <a:pt x="1611" y="1722"/>
                  </a:lnTo>
                  <a:lnTo>
                    <a:pt x="1614" y="1723"/>
                  </a:lnTo>
                  <a:lnTo>
                    <a:pt x="1617" y="1724"/>
                  </a:lnTo>
                  <a:lnTo>
                    <a:pt x="1619" y="1723"/>
                  </a:lnTo>
                  <a:lnTo>
                    <a:pt x="1622" y="1722"/>
                  </a:lnTo>
                  <a:lnTo>
                    <a:pt x="1625" y="1720"/>
                  </a:lnTo>
                  <a:lnTo>
                    <a:pt x="1723" y="1623"/>
                  </a:lnTo>
                  <a:lnTo>
                    <a:pt x="1726" y="1618"/>
                  </a:lnTo>
                  <a:lnTo>
                    <a:pt x="1726" y="1611"/>
                  </a:lnTo>
                  <a:lnTo>
                    <a:pt x="1723" y="1606"/>
                  </a:lnTo>
                  <a:lnTo>
                    <a:pt x="1633" y="1516"/>
                  </a:lnTo>
                  <a:lnTo>
                    <a:pt x="1621" y="1501"/>
                  </a:lnTo>
                  <a:lnTo>
                    <a:pt x="1615" y="1483"/>
                  </a:lnTo>
                  <a:lnTo>
                    <a:pt x="1613" y="1464"/>
                  </a:lnTo>
                  <a:lnTo>
                    <a:pt x="1616" y="1446"/>
                  </a:lnTo>
                  <a:lnTo>
                    <a:pt x="1624" y="1428"/>
                  </a:lnTo>
                  <a:lnTo>
                    <a:pt x="1654" y="1380"/>
                  </a:lnTo>
                  <a:lnTo>
                    <a:pt x="1679" y="1332"/>
                  </a:lnTo>
                  <a:lnTo>
                    <a:pt x="1700" y="1281"/>
                  </a:lnTo>
                  <a:lnTo>
                    <a:pt x="1717" y="1229"/>
                  </a:lnTo>
                  <a:lnTo>
                    <a:pt x="1730" y="1175"/>
                  </a:lnTo>
                  <a:lnTo>
                    <a:pt x="1736" y="1156"/>
                  </a:lnTo>
                  <a:lnTo>
                    <a:pt x="1747" y="1141"/>
                  </a:lnTo>
                  <a:lnTo>
                    <a:pt x="1761" y="1128"/>
                  </a:lnTo>
                  <a:lnTo>
                    <a:pt x="1779" y="1121"/>
                  </a:lnTo>
                  <a:lnTo>
                    <a:pt x="1798" y="1119"/>
                  </a:lnTo>
                  <a:lnTo>
                    <a:pt x="1925" y="1119"/>
                  </a:lnTo>
                  <a:lnTo>
                    <a:pt x="1929" y="1118"/>
                  </a:lnTo>
                  <a:lnTo>
                    <a:pt x="1932" y="1117"/>
                  </a:lnTo>
                  <a:lnTo>
                    <a:pt x="1934" y="1114"/>
                  </a:lnTo>
                  <a:lnTo>
                    <a:pt x="1936" y="1110"/>
                  </a:lnTo>
                  <a:lnTo>
                    <a:pt x="1936" y="1107"/>
                  </a:lnTo>
                  <a:lnTo>
                    <a:pt x="1936" y="969"/>
                  </a:lnTo>
                  <a:lnTo>
                    <a:pt x="1936" y="965"/>
                  </a:lnTo>
                  <a:lnTo>
                    <a:pt x="1934" y="962"/>
                  </a:lnTo>
                  <a:lnTo>
                    <a:pt x="1932" y="959"/>
                  </a:lnTo>
                  <a:lnTo>
                    <a:pt x="1929" y="958"/>
                  </a:lnTo>
                  <a:lnTo>
                    <a:pt x="1925" y="957"/>
                  </a:lnTo>
                  <a:lnTo>
                    <a:pt x="1798" y="957"/>
                  </a:lnTo>
                  <a:lnTo>
                    <a:pt x="1779" y="954"/>
                  </a:lnTo>
                  <a:lnTo>
                    <a:pt x="1761" y="946"/>
                  </a:lnTo>
                  <a:lnTo>
                    <a:pt x="1747" y="934"/>
                  </a:lnTo>
                  <a:lnTo>
                    <a:pt x="1736" y="919"/>
                  </a:lnTo>
                  <a:lnTo>
                    <a:pt x="1730" y="900"/>
                  </a:lnTo>
                  <a:lnTo>
                    <a:pt x="1716" y="847"/>
                  </a:lnTo>
                  <a:lnTo>
                    <a:pt x="1699" y="794"/>
                  </a:lnTo>
                  <a:lnTo>
                    <a:pt x="1678" y="744"/>
                  </a:lnTo>
                  <a:lnTo>
                    <a:pt x="1654" y="694"/>
                  </a:lnTo>
                  <a:lnTo>
                    <a:pt x="1624" y="648"/>
                  </a:lnTo>
                  <a:lnTo>
                    <a:pt x="1616" y="630"/>
                  </a:lnTo>
                  <a:lnTo>
                    <a:pt x="1613" y="611"/>
                  </a:lnTo>
                  <a:lnTo>
                    <a:pt x="1615" y="592"/>
                  </a:lnTo>
                  <a:lnTo>
                    <a:pt x="1621" y="574"/>
                  </a:lnTo>
                  <a:lnTo>
                    <a:pt x="1633" y="559"/>
                  </a:lnTo>
                  <a:lnTo>
                    <a:pt x="1724" y="468"/>
                  </a:lnTo>
                  <a:lnTo>
                    <a:pt x="1728" y="463"/>
                  </a:lnTo>
                  <a:lnTo>
                    <a:pt x="1728" y="457"/>
                  </a:lnTo>
                  <a:lnTo>
                    <a:pt x="1724" y="451"/>
                  </a:lnTo>
                  <a:lnTo>
                    <a:pt x="1626" y="354"/>
                  </a:lnTo>
                  <a:lnTo>
                    <a:pt x="1623" y="351"/>
                  </a:lnTo>
                  <a:lnTo>
                    <a:pt x="1621" y="350"/>
                  </a:lnTo>
                  <a:lnTo>
                    <a:pt x="1618" y="350"/>
                  </a:lnTo>
                  <a:lnTo>
                    <a:pt x="1616" y="350"/>
                  </a:lnTo>
                  <a:lnTo>
                    <a:pt x="1613" y="351"/>
                  </a:lnTo>
                  <a:lnTo>
                    <a:pt x="1609" y="354"/>
                  </a:lnTo>
                  <a:lnTo>
                    <a:pt x="1520" y="444"/>
                  </a:lnTo>
                  <a:lnTo>
                    <a:pt x="1504" y="456"/>
                  </a:lnTo>
                  <a:lnTo>
                    <a:pt x="1486" y="462"/>
                  </a:lnTo>
                  <a:lnTo>
                    <a:pt x="1467" y="464"/>
                  </a:lnTo>
                  <a:lnTo>
                    <a:pt x="1449" y="461"/>
                  </a:lnTo>
                  <a:lnTo>
                    <a:pt x="1431" y="452"/>
                  </a:lnTo>
                  <a:lnTo>
                    <a:pt x="1384" y="423"/>
                  </a:lnTo>
                  <a:lnTo>
                    <a:pt x="1335" y="399"/>
                  </a:lnTo>
                  <a:lnTo>
                    <a:pt x="1284" y="378"/>
                  </a:lnTo>
                  <a:lnTo>
                    <a:pt x="1232" y="361"/>
                  </a:lnTo>
                  <a:lnTo>
                    <a:pt x="1178" y="348"/>
                  </a:lnTo>
                  <a:lnTo>
                    <a:pt x="1159" y="341"/>
                  </a:lnTo>
                  <a:lnTo>
                    <a:pt x="1143" y="330"/>
                  </a:lnTo>
                  <a:lnTo>
                    <a:pt x="1131" y="315"/>
                  </a:lnTo>
                  <a:lnTo>
                    <a:pt x="1124" y="298"/>
                  </a:lnTo>
                  <a:lnTo>
                    <a:pt x="1121" y="278"/>
                  </a:lnTo>
                  <a:lnTo>
                    <a:pt x="1121" y="152"/>
                  </a:lnTo>
                  <a:lnTo>
                    <a:pt x="1121" y="149"/>
                  </a:lnTo>
                  <a:lnTo>
                    <a:pt x="1119" y="145"/>
                  </a:lnTo>
                  <a:lnTo>
                    <a:pt x="1117" y="142"/>
                  </a:lnTo>
                  <a:lnTo>
                    <a:pt x="1112" y="140"/>
                  </a:lnTo>
                  <a:lnTo>
                    <a:pt x="1109" y="140"/>
                  </a:lnTo>
                  <a:lnTo>
                    <a:pt x="971" y="140"/>
                  </a:lnTo>
                  <a:close/>
                  <a:moveTo>
                    <a:pt x="970" y="0"/>
                  </a:moveTo>
                  <a:lnTo>
                    <a:pt x="1108" y="0"/>
                  </a:lnTo>
                  <a:lnTo>
                    <a:pt x="1139" y="3"/>
                  </a:lnTo>
                  <a:lnTo>
                    <a:pt x="1167" y="12"/>
                  </a:lnTo>
                  <a:lnTo>
                    <a:pt x="1193" y="25"/>
                  </a:lnTo>
                  <a:lnTo>
                    <a:pt x="1216" y="44"/>
                  </a:lnTo>
                  <a:lnTo>
                    <a:pt x="1234" y="66"/>
                  </a:lnTo>
                  <a:lnTo>
                    <a:pt x="1248" y="93"/>
                  </a:lnTo>
                  <a:lnTo>
                    <a:pt x="1257" y="121"/>
                  </a:lnTo>
                  <a:lnTo>
                    <a:pt x="1260" y="152"/>
                  </a:lnTo>
                  <a:lnTo>
                    <a:pt x="1260" y="223"/>
                  </a:lnTo>
                  <a:lnTo>
                    <a:pt x="1329" y="245"/>
                  </a:lnTo>
                  <a:lnTo>
                    <a:pt x="1394" y="272"/>
                  </a:lnTo>
                  <a:lnTo>
                    <a:pt x="1457" y="305"/>
                  </a:lnTo>
                  <a:lnTo>
                    <a:pt x="1508" y="255"/>
                  </a:lnTo>
                  <a:lnTo>
                    <a:pt x="1527" y="239"/>
                  </a:lnTo>
                  <a:lnTo>
                    <a:pt x="1547" y="227"/>
                  </a:lnTo>
                  <a:lnTo>
                    <a:pt x="1569" y="217"/>
                  </a:lnTo>
                  <a:lnTo>
                    <a:pt x="1592" y="212"/>
                  </a:lnTo>
                  <a:lnTo>
                    <a:pt x="1616" y="210"/>
                  </a:lnTo>
                  <a:lnTo>
                    <a:pt x="1640" y="212"/>
                  </a:lnTo>
                  <a:lnTo>
                    <a:pt x="1663" y="217"/>
                  </a:lnTo>
                  <a:lnTo>
                    <a:pt x="1684" y="227"/>
                  </a:lnTo>
                  <a:lnTo>
                    <a:pt x="1705" y="239"/>
                  </a:lnTo>
                  <a:lnTo>
                    <a:pt x="1723" y="255"/>
                  </a:lnTo>
                  <a:lnTo>
                    <a:pt x="1821" y="352"/>
                  </a:lnTo>
                  <a:lnTo>
                    <a:pt x="1839" y="373"/>
                  </a:lnTo>
                  <a:lnTo>
                    <a:pt x="1852" y="397"/>
                  </a:lnTo>
                  <a:lnTo>
                    <a:pt x="1862" y="422"/>
                  </a:lnTo>
                  <a:lnTo>
                    <a:pt x="1866" y="447"/>
                  </a:lnTo>
                  <a:lnTo>
                    <a:pt x="1866" y="474"/>
                  </a:lnTo>
                  <a:lnTo>
                    <a:pt x="1862" y="499"/>
                  </a:lnTo>
                  <a:lnTo>
                    <a:pt x="1852" y="523"/>
                  </a:lnTo>
                  <a:lnTo>
                    <a:pt x="1839" y="546"/>
                  </a:lnTo>
                  <a:lnTo>
                    <a:pt x="1821" y="567"/>
                  </a:lnTo>
                  <a:lnTo>
                    <a:pt x="1771" y="618"/>
                  </a:lnTo>
                  <a:lnTo>
                    <a:pt x="1796" y="665"/>
                  </a:lnTo>
                  <a:lnTo>
                    <a:pt x="1819" y="714"/>
                  </a:lnTo>
                  <a:lnTo>
                    <a:pt x="1837" y="765"/>
                  </a:lnTo>
                  <a:lnTo>
                    <a:pt x="1853" y="816"/>
                  </a:lnTo>
                  <a:lnTo>
                    <a:pt x="1925" y="816"/>
                  </a:lnTo>
                  <a:lnTo>
                    <a:pt x="1955" y="818"/>
                  </a:lnTo>
                  <a:lnTo>
                    <a:pt x="1984" y="828"/>
                  </a:lnTo>
                  <a:lnTo>
                    <a:pt x="2010" y="842"/>
                  </a:lnTo>
                  <a:lnTo>
                    <a:pt x="2032" y="861"/>
                  </a:lnTo>
                  <a:lnTo>
                    <a:pt x="2051" y="883"/>
                  </a:lnTo>
                  <a:lnTo>
                    <a:pt x="2065" y="909"/>
                  </a:lnTo>
                  <a:lnTo>
                    <a:pt x="2075" y="938"/>
                  </a:lnTo>
                  <a:lnTo>
                    <a:pt x="2077" y="968"/>
                  </a:lnTo>
                  <a:lnTo>
                    <a:pt x="2077" y="1106"/>
                  </a:lnTo>
                  <a:lnTo>
                    <a:pt x="2075" y="1137"/>
                  </a:lnTo>
                  <a:lnTo>
                    <a:pt x="2065" y="1165"/>
                  </a:lnTo>
                  <a:lnTo>
                    <a:pt x="2051" y="1192"/>
                  </a:lnTo>
                  <a:lnTo>
                    <a:pt x="2032" y="1214"/>
                  </a:lnTo>
                  <a:lnTo>
                    <a:pt x="2010" y="1233"/>
                  </a:lnTo>
                  <a:lnTo>
                    <a:pt x="1984" y="1247"/>
                  </a:lnTo>
                  <a:lnTo>
                    <a:pt x="1955" y="1255"/>
                  </a:lnTo>
                  <a:lnTo>
                    <a:pt x="1925" y="1258"/>
                  </a:lnTo>
                  <a:lnTo>
                    <a:pt x="1925" y="1259"/>
                  </a:lnTo>
                  <a:lnTo>
                    <a:pt x="1853" y="1259"/>
                  </a:lnTo>
                  <a:lnTo>
                    <a:pt x="1831" y="1328"/>
                  </a:lnTo>
                  <a:lnTo>
                    <a:pt x="1803" y="1393"/>
                  </a:lnTo>
                  <a:lnTo>
                    <a:pt x="1771" y="1456"/>
                  </a:lnTo>
                  <a:lnTo>
                    <a:pt x="1821" y="1507"/>
                  </a:lnTo>
                  <a:lnTo>
                    <a:pt x="1839" y="1528"/>
                  </a:lnTo>
                  <a:lnTo>
                    <a:pt x="1852" y="1551"/>
                  </a:lnTo>
                  <a:lnTo>
                    <a:pt x="1862" y="1577"/>
                  </a:lnTo>
                  <a:lnTo>
                    <a:pt x="1866" y="1602"/>
                  </a:lnTo>
                  <a:lnTo>
                    <a:pt x="1866" y="1628"/>
                  </a:lnTo>
                  <a:lnTo>
                    <a:pt x="1862" y="1654"/>
                  </a:lnTo>
                  <a:lnTo>
                    <a:pt x="1852" y="1678"/>
                  </a:lnTo>
                  <a:lnTo>
                    <a:pt x="1839" y="1701"/>
                  </a:lnTo>
                  <a:lnTo>
                    <a:pt x="1821" y="1722"/>
                  </a:lnTo>
                  <a:lnTo>
                    <a:pt x="1723" y="1820"/>
                  </a:lnTo>
                  <a:lnTo>
                    <a:pt x="1705" y="1836"/>
                  </a:lnTo>
                  <a:lnTo>
                    <a:pt x="1684" y="1849"/>
                  </a:lnTo>
                  <a:lnTo>
                    <a:pt x="1663" y="1857"/>
                  </a:lnTo>
                  <a:lnTo>
                    <a:pt x="1640" y="1863"/>
                  </a:lnTo>
                  <a:lnTo>
                    <a:pt x="1616" y="1864"/>
                  </a:lnTo>
                  <a:lnTo>
                    <a:pt x="1592" y="1863"/>
                  </a:lnTo>
                  <a:lnTo>
                    <a:pt x="1569" y="1857"/>
                  </a:lnTo>
                  <a:lnTo>
                    <a:pt x="1547" y="1849"/>
                  </a:lnTo>
                  <a:lnTo>
                    <a:pt x="1527" y="1836"/>
                  </a:lnTo>
                  <a:lnTo>
                    <a:pt x="1508" y="1820"/>
                  </a:lnTo>
                  <a:lnTo>
                    <a:pt x="1457" y="1770"/>
                  </a:lnTo>
                  <a:lnTo>
                    <a:pt x="1410" y="1796"/>
                  </a:lnTo>
                  <a:lnTo>
                    <a:pt x="1361" y="1818"/>
                  </a:lnTo>
                  <a:lnTo>
                    <a:pt x="1312" y="1837"/>
                  </a:lnTo>
                  <a:lnTo>
                    <a:pt x="1260" y="1852"/>
                  </a:lnTo>
                  <a:lnTo>
                    <a:pt x="1260" y="1924"/>
                  </a:lnTo>
                  <a:lnTo>
                    <a:pt x="1257" y="1954"/>
                  </a:lnTo>
                  <a:lnTo>
                    <a:pt x="1248" y="1983"/>
                  </a:lnTo>
                  <a:lnTo>
                    <a:pt x="1234" y="2009"/>
                  </a:lnTo>
                  <a:lnTo>
                    <a:pt x="1216" y="2031"/>
                  </a:lnTo>
                  <a:lnTo>
                    <a:pt x="1193" y="2050"/>
                  </a:lnTo>
                  <a:lnTo>
                    <a:pt x="1167" y="2064"/>
                  </a:lnTo>
                  <a:lnTo>
                    <a:pt x="1139" y="2073"/>
                  </a:lnTo>
                  <a:lnTo>
                    <a:pt x="1108" y="2076"/>
                  </a:lnTo>
                  <a:lnTo>
                    <a:pt x="970" y="2076"/>
                  </a:lnTo>
                  <a:lnTo>
                    <a:pt x="938" y="2073"/>
                  </a:lnTo>
                  <a:lnTo>
                    <a:pt x="910" y="2064"/>
                  </a:lnTo>
                  <a:lnTo>
                    <a:pt x="884" y="2050"/>
                  </a:lnTo>
                  <a:lnTo>
                    <a:pt x="861" y="2031"/>
                  </a:lnTo>
                  <a:lnTo>
                    <a:pt x="843" y="2009"/>
                  </a:lnTo>
                  <a:lnTo>
                    <a:pt x="829" y="1983"/>
                  </a:lnTo>
                  <a:lnTo>
                    <a:pt x="820" y="1954"/>
                  </a:lnTo>
                  <a:lnTo>
                    <a:pt x="817" y="1924"/>
                  </a:lnTo>
                  <a:lnTo>
                    <a:pt x="817" y="1852"/>
                  </a:lnTo>
                  <a:lnTo>
                    <a:pt x="748" y="1831"/>
                  </a:lnTo>
                  <a:lnTo>
                    <a:pt x="683" y="1802"/>
                  </a:lnTo>
                  <a:lnTo>
                    <a:pt x="620" y="1770"/>
                  </a:lnTo>
                  <a:lnTo>
                    <a:pt x="569" y="1820"/>
                  </a:lnTo>
                  <a:lnTo>
                    <a:pt x="550" y="1836"/>
                  </a:lnTo>
                  <a:lnTo>
                    <a:pt x="530" y="1849"/>
                  </a:lnTo>
                  <a:lnTo>
                    <a:pt x="508" y="1857"/>
                  </a:lnTo>
                  <a:lnTo>
                    <a:pt x="486" y="1863"/>
                  </a:lnTo>
                  <a:lnTo>
                    <a:pt x="461" y="1864"/>
                  </a:lnTo>
                  <a:lnTo>
                    <a:pt x="437" y="1863"/>
                  </a:lnTo>
                  <a:lnTo>
                    <a:pt x="414" y="1857"/>
                  </a:lnTo>
                  <a:lnTo>
                    <a:pt x="393" y="1849"/>
                  </a:lnTo>
                  <a:lnTo>
                    <a:pt x="372" y="1836"/>
                  </a:lnTo>
                  <a:lnTo>
                    <a:pt x="354" y="1820"/>
                  </a:lnTo>
                  <a:lnTo>
                    <a:pt x="256" y="1722"/>
                  </a:lnTo>
                  <a:lnTo>
                    <a:pt x="238" y="1701"/>
                  </a:lnTo>
                  <a:lnTo>
                    <a:pt x="225" y="1678"/>
                  </a:lnTo>
                  <a:lnTo>
                    <a:pt x="216" y="1654"/>
                  </a:lnTo>
                  <a:lnTo>
                    <a:pt x="211" y="1628"/>
                  </a:lnTo>
                  <a:lnTo>
                    <a:pt x="211" y="1602"/>
                  </a:lnTo>
                  <a:lnTo>
                    <a:pt x="216" y="1577"/>
                  </a:lnTo>
                  <a:lnTo>
                    <a:pt x="225" y="1551"/>
                  </a:lnTo>
                  <a:lnTo>
                    <a:pt x="238" y="1528"/>
                  </a:lnTo>
                  <a:lnTo>
                    <a:pt x="256" y="1507"/>
                  </a:lnTo>
                  <a:lnTo>
                    <a:pt x="306" y="1456"/>
                  </a:lnTo>
                  <a:lnTo>
                    <a:pt x="281" y="1410"/>
                  </a:lnTo>
                  <a:lnTo>
                    <a:pt x="259" y="1360"/>
                  </a:lnTo>
                  <a:lnTo>
                    <a:pt x="240" y="1311"/>
                  </a:lnTo>
                  <a:lnTo>
                    <a:pt x="224" y="1259"/>
                  </a:lnTo>
                  <a:lnTo>
                    <a:pt x="152" y="1259"/>
                  </a:lnTo>
                  <a:lnTo>
                    <a:pt x="122" y="1256"/>
                  </a:lnTo>
                  <a:lnTo>
                    <a:pt x="93" y="1248"/>
                  </a:lnTo>
                  <a:lnTo>
                    <a:pt x="67" y="1233"/>
                  </a:lnTo>
                  <a:lnTo>
                    <a:pt x="45" y="1215"/>
                  </a:lnTo>
                  <a:lnTo>
                    <a:pt x="26" y="1192"/>
                  </a:lnTo>
                  <a:lnTo>
                    <a:pt x="12" y="1166"/>
                  </a:lnTo>
                  <a:lnTo>
                    <a:pt x="3" y="1138"/>
                  </a:lnTo>
                  <a:lnTo>
                    <a:pt x="0" y="1107"/>
                  </a:lnTo>
                  <a:lnTo>
                    <a:pt x="0" y="969"/>
                  </a:lnTo>
                  <a:lnTo>
                    <a:pt x="3" y="938"/>
                  </a:lnTo>
                  <a:lnTo>
                    <a:pt x="12" y="909"/>
                  </a:lnTo>
                  <a:lnTo>
                    <a:pt x="26" y="884"/>
                  </a:lnTo>
                  <a:lnTo>
                    <a:pt x="45" y="861"/>
                  </a:lnTo>
                  <a:lnTo>
                    <a:pt x="67" y="843"/>
                  </a:lnTo>
                  <a:lnTo>
                    <a:pt x="93" y="829"/>
                  </a:lnTo>
                  <a:lnTo>
                    <a:pt x="122" y="819"/>
                  </a:lnTo>
                  <a:lnTo>
                    <a:pt x="152" y="816"/>
                  </a:lnTo>
                  <a:lnTo>
                    <a:pt x="224" y="816"/>
                  </a:lnTo>
                  <a:lnTo>
                    <a:pt x="246" y="748"/>
                  </a:lnTo>
                  <a:lnTo>
                    <a:pt x="274" y="682"/>
                  </a:lnTo>
                  <a:lnTo>
                    <a:pt x="306" y="619"/>
                  </a:lnTo>
                  <a:lnTo>
                    <a:pt x="256" y="568"/>
                  </a:lnTo>
                  <a:lnTo>
                    <a:pt x="238" y="547"/>
                  </a:lnTo>
                  <a:lnTo>
                    <a:pt x="225" y="524"/>
                  </a:lnTo>
                  <a:lnTo>
                    <a:pt x="216" y="500"/>
                  </a:lnTo>
                  <a:lnTo>
                    <a:pt x="211" y="474"/>
                  </a:lnTo>
                  <a:lnTo>
                    <a:pt x="211" y="448"/>
                  </a:lnTo>
                  <a:lnTo>
                    <a:pt x="216" y="422"/>
                  </a:lnTo>
                  <a:lnTo>
                    <a:pt x="225" y="398"/>
                  </a:lnTo>
                  <a:lnTo>
                    <a:pt x="238" y="374"/>
                  </a:lnTo>
                  <a:lnTo>
                    <a:pt x="256" y="353"/>
                  </a:lnTo>
                  <a:lnTo>
                    <a:pt x="354" y="255"/>
                  </a:lnTo>
                  <a:lnTo>
                    <a:pt x="372" y="239"/>
                  </a:lnTo>
                  <a:lnTo>
                    <a:pt x="393" y="227"/>
                  </a:lnTo>
                  <a:lnTo>
                    <a:pt x="414" y="218"/>
                  </a:lnTo>
                  <a:lnTo>
                    <a:pt x="437" y="213"/>
                  </a:lnTo>
                  <a:lnTo>
                    <a:pt x="461" y="211"/>
                  </a:lnTo>
                  <a:lnTo>
                    <a:pt x="486" y="213"/>
                  </a:lnTo>
                  <a:lnTo>
                    <a:pt x="508" y="218"/>
                  </a:lnTo>
                  <a:lnTo>
                    <a:pt x="530" y="227"/>
                  </a:lnTo>
                  <a:lnTo>
                    <a:pt x="550" y="239"/>
                  </a:lnTo>
                  <a:lnTo>
                    <a:pt x="569" y="255"/>
                  </a:lnTo>
                  <a:lnTo>
                    <a:pt x="620" y="306"/>
                  </a:lnTo>
                  <a:lnTo>
                    <a:pt x="667" y="281"/>
                  </a:lnTo>
                  <a:lnTo>
                    <a:pt x="716" y="258"/>
                  </a:lnTo>
                  <a:lnTo>
                    <a:pt x="765" y="239"/>
                  </a:lnTo>
                  <a:lnTo>
                    <a:pt x="817" y="224"/>
                  </a:lnTo>
                  <a:lnTo>
                    <a:pt x="817" y="152"/>
                  </a:lnTo>
                  <a:lnTo>
                    <a:pt x="820" y="121"/>
                  </a:lnTo>
                  <a:lnTo>
                    <a:pt x="829" y="93"/>
                  </a:lnTo>
                  <a:lnTo>
                    <a:pt x="843" y="66"/>
                  </a:lnTo>
                  <a:lnTo>
                    <a:pt x="861" y="44"/>
                  </a:lnTo>
                  <a:lnTo>
                    <a:pt x="884" y="25"/>
                  </a:lnTo>
                  <a:lnTo>
                    <a:pt x="910" y="12"/>
                  </a:lnTo>
                  <a:lnTo>
                    <a:pt x="938" y="3"/>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2" name="Freeform 71">
              <a:extLst>
                <a:ext uri="{FF2B5EF4-FFF2-40B4-BE49-F238E27FC236}">
                  <a16:creationId xmlns:a16="http://schemas.microsoft.com/office/drawing/2014/main" id="{382D9C6E-18A4-4D7E-8E89-B213B3B41BFE}"/>
                </a:ext>
              </a:extLst>
            </p:cNvPr>
            <p:cNvSpPr>
              <a:spLocks noEditPoints="1"/>
            </p:cNvSpPr>
            <p:nvPr/>
          </p:nvSpPr>
          <p:spPr bwMode="auto">
            <a:xfrm>
              <a:off x="3729038" y="2011363"/>
              <a:ext cx="139700" cy="139700"/>
            </a:xfrm>
            <a:custGeom>
              <a:avLst/>
              <a:gdLst>
                <a:gd name="T0" fmla="*/ 398 w 886"/>
                <a:gd name="T1" fmla="*/ 143 h 884"/>
                <a:gd name="T2" fmla="*/ 316 w 886"/>
                <a:gd name="T3" fmla="*/ 169 h 884"/>
                <a:gd name="T4" fmla="*/ 245 w 886"/>
                <a:gd name="T5" fmla="*/ 214 h 884"/>
                <a:gd name="T6" fmla="*/ 189 w 886"/>
                <a:gd name="T7" fmla="*/ 277 h 884"/>
                <a:gd name="T8" fmla="*/ 153 w 886"/>
                <a:gd name="T9" fmla="*/ 355 h 884"/>
                <a:gd name="T10" fmla="*/ 141 w 886"/>
                <a:gd name="T11" fmla="*/ 442 h 884"/>
                <a:gd name="T12" fmla="*/ 153 w 886"/>
                <a:gd name="T13" fmla="*/ 529 h 884"/>
                <a:gd name="T14" fmla="*/ 189 w 886"/>
                <a:gd name="T15" fmla="*/ 606 h 884"/>
                <a:gd name="T16" fmla="*/ 245 w 886"/>
                <a:gd name="T17" fmla="*/ 669 h 884"/>
                <a:gd name="T18" fmla="*/ 316 w 886"/>
                <a:gd name="T19" fmla="*/ 716 h 884"/>
                <a:gd name="T20" fmla="*/ 398 w 886"/>
                <a:gd name="T21" fmla="*/ 740 h 884"/>
                <a:gd name="T22" fmla="*/ 488 w 886"/>
                <a:gd name="T23" fmla="*/ 740 h 884"/>
                <a:gd name="T24" fmla="*/ 570 w 886"/>
                <a:gd name="T25" fmla="*/ 716 h 884"/>
                <a:gd name="T26" fmla="*/ 641 w 886"/>
                <a:gd name="T27" fmla="*/ 669 h 884"/>
                <a:gd name="T28" fmla="*/ 696 w 886"/>
                <a:gd name="T29" fmla="*/ 606 h 884"/>
                <a:gd name="T30" fmla="*/ 732 w 886"/>
                <a:gd name="T31" fmla="*/ 529 h 884"/>
                <a:gd name="T32" fmla="*/ 745 w 886"/>
                <a:gd name="T33" fmla="*/ 442 h 884"/>
                <a:gd name="T34" fmla="*/ 732 w 886"/>
                <a:gd name="T35" fmla="*/ 355 h 884"/>
                <a:gd name="T36" fmla="*/ 696 w 886"/>
                <a:gd name="T37" fmla="*/ 277 h 884"/>
                <a:gd name="T38" fmla="*/ 641 w 886"/>
                <a:gd name="T39" fmla="*/ 214 h 884"/>
                <a:gd name="T40" fmla="*/ 570 w 886"/>
                <a:gd name="T41" fmla="*/ 169 h 884"/>
                <a:gd name="T42" fmla="*/ 488 w 886"/>
                <a:gd name="T43" fmla="*/ 143 h 884"/>
                <a:gd name="T44" fmla="*/ 443 w 886"/>
                <a:gd name="T45" fmla="*/ 0 h 884"/>
                <a:gd name="T46" fmla="*/ 544 w 886"/>
                <a:gd name="T47" fmla="*/ 11 h 884"/>
                <a:gd name="T48" fmla="*/ 638 w 886"/>
                <a:gd name="T49" fmla="*/ 45 h 884"/>
                <a:gd name="T50" fmla="*/ 719 w 886"/>
                <a:gd name="T51" fmla="*/ 97 h 884"/>
                <a:gd name="T52" fmla="*/ 788 w 886"/>
                <a:gd name="T53" fmla="*/ 165 h 884"/>
                <a:gd name="T54" fmla="*/ 840 w 886"/>
                <a:gd name="T55" fmla="*/ 248 h 884"/>
                <a:gd name="T56" fmla="*/ 873 w 886"/>
                <a:gd name="T57" fmla="*/ 340 h 884"/>
                <a:gd name="T58" fmla="*/ 886 w 886"/>
                <a:gd name="T59" fmla="*/ 442 h 884"/>
                <a:gd name="T60" fmla="*/ 873 w 886"/>
                <a:gd name="T61" fmla="*/ 543 h 884"/>
                <a:gd name="T62" fmla="*/ 840 w 886"/>
                <a:gd name="T63" fmla="*/ 636 h 884"/>
                <a:gd name="T64" fmla="*/ 788 w 886"/>
                <a:gd name="T65" fmla="*/ 718 h 884"/>
                <a:gd name="T66" fmla="*/ 719 w 886"/>
                <a:gd name="T67" fmla="*/ 787 h 884"/>
                <a:gd name="T68" fmla="*/ 638 w 886"/>
                <a:gd name="T69" fmla="*/ 839 h 884"/>
                <a:gd name="T70" fmla="*/ 544 w 886"/>
                <a:gd name="T71" fmla="*/ 872 h 884"/>
                <a:gd name="T72" fmla="*/ 443 w 886"/>
                <a:gd name="T73" fmla="*/ 884 h 884"/>
                <a:gd name="T74" fmla="*/ 341 w 886"/>
                <a:gd name="T75" fmla="*/ 872 h 884"/>
                <a:gd name="T76" fmla="*/ 248 w 886"/>
                <a:gd name="T77" fmla="*/ 839 h 884"/>
                <a:gd name="T78" fmla="*/ 166 w 886"/>
                <a:gd name="T79" fmla="*/ 787 h 884"/>
                <a:gd name="T80" fmla="*/ 97 w 886"/>
                <a:gd name="T81" fmla="*/ 718 h 884"/>
                <a:gd name="T82" fmla="*/ 46 w 886"/>
                <a:gd name="T83" fmla="*/ 636 h 884"/>
                <a:gd name="T84" fmla="*/ 12 w 886"/>
                <a:gd name="T85" fmla="*/ 543 h 884"/>
                <a:gd name="T86" fmla="*/ 0 w 886"/>
                <a:gd name="T87" fmla="*/ 442 h 884"/>
                <a:gd name="T88" fmla="*/ 12 w 886"/>
                <a:gd name="T89" fmla="*/ 340 h 884"/>
                <a:gd name="T90" fmla="*/ 46 w 886"/>
                <a:gd name="T91" fmla="*/ 248 h 884"/>
                <a:gd name="T92" fmla="*/ 97 w 886"/>
                <a:gd name="T93" fmla="*/ 165 h 884"/>
                <a:gd name="T94" fmla="*/ 166 w 886"/>
                <a:gd name="T95" fmla="*/ 97 h 884"/>
                <a:gd name="T96" fmla="*/ 248 w 886"/>
                <a:gd name="T97" fmla="*/ 45 h 884"/>
                <a:gd name="T98" fmla="*/ 341 w 886"/>
                <a:gd name="T99" fmla="*/ 11 h 884"/>
                <a:gd name="T100" fmla="*/ 443 w 886"/>
                <a:gd name="T101"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6" h="884">
                  <a:moveTo>
                    <a:pt x="443" y="140"/>
                  </a:moveTo>
                  <a:lnTo>
                    <a:pt x="398" y="143"/>
                  </a:lnTo>
                  <a:lnTo>
                    <a:pt x="356" y="153"/>
                  </a:lnTo>
                  <a:lnTo>
                    <a:pt x="316" y="169"/>
                  </a:lnTo>
                  <a:lnTo>
                    <a:pt x="279" y="189"/>
                  </a:lnTo>
                  <a:lnTo>
                    <a:pt x="245" y="214"/>
                  </a:lnTo>
                  <a:lnTo>
                    <a:pt x="215" y="243"/>
                  </a:lnTo>
                  <a:lnTo>
                    <a:pt x="189" y="277"/>
                  </a:lnTo>
                  <a:lnTo>
                    <a:pt x="169" y="315"/>
                  </a:lnTo>
                  <a:lnTo>
                    <a:pt x="153" y="355"/>
                  </a:lnTo>
                  <a:lnTo>
                    <a:pt x="144" y="397"/>
                  </a:lnTo>
                  <a:lnTo>
                    <a:pt x="141" y="442"/>
                  </a:lnTo>
                  <a:lnTo>
                    <a:pt x="144" y="486"/>
                  </a:lnTo>
                  <a:lnTo>
                    <a:pt x="153" y="529"/>
                  </a:lnTo>
                  <a:lnTo>
                    <a:pt x="169" y="569"/>
                  </a:lnTo>
                  <a:lnTo>
                    <a:pt x="189" y="606"/>
                  </a:lnTo>
                  <a:lnTo>
                    <a:pt x="215" y="640"/>
                  </a:lnTo>
                  <a:lnTo>
                    <a:pt x="245" y="669"/>
                  </a:lnTo>
                  <a:lnTo>
                    <a:pt x="279" y="695"/>
                  </a:lnTo>
                  <a:lnTo>
                    <a:pt x="316" y="716"/>
                  </a:lnTo>
                  <a:lnTo>
                    <a:pt x="356" y="731"/>
                  </a:lnTo>
                  <a:lnTo>
                    <a:pt x="398" y="740"/>
                  </a:lnTo>
                  <a:lnTo>
                    <a:pt x="443" y="743"/>
                  </a:lnTo>
                  <a:lnTo>
                    <a:pt x="488" y="740"/>
                  </a:lnTo>
                  <a:lnTo>
                    <a:pt x="530" y="731"/>
                  </a:lnTo>
                  <a:lnTo>
                    <a:pt x="570" y="716"/>
                  </a:lnTo>
                  <a:lnTo>
                    <a:pt x="607" y="695"/>
                  </a:lnTo>
                  <a:lnTo>
                    <a:pt x="641" y="669"/>
                  </a:lnTo>
                  <a:lnTo>
                    <a:pt x="670" y="640"/>
                  </a:lnTo>
                  <a:lnTo>
                    <a:pt x="696" y="606"/>
                  </a:lnTo>
                  <a:lnTo>
                    <a:pt x="717" y="569"/>
                  </a:lnTo>
                  <a:lnTo>
                    <a:pt x="732" y="529"/>
                  </a:lnTo>
                  <a:lnTo>
                    <a:pt x="741" y="486"/>
                  </a:lnTo>
                  <a:lnTo>
                    <a:pt x="745" y="442"/>
                  </a:lnTo>
                  <a:lnTo>
                    <a:pt x="741" y="397"/>
                  </a:lnTo>
                  <a:lnTo>
                    <a:pt x="732" y="355"/>
                  </a:lnTo>
                  <a:lnTo>
                    <a:pt x="717" y="315"/>
                  </a:lnTo>
                  <a:lnTo>
                    <a:pt x="696" y="277"/>
                  </a:lnTo>
                  <a:lnTo>
                    <a:pt x="670" y="243"/>
                  </a:lnTo>
                  <a:lnTo>
                    <a:pt x="641" y="214"/>
                  </a:lnTo>
                  <a:lnTo>
                    <a:pt x="607" y="189"/>
                  </a:lnTo>
                  <a:lnTo>
                    <a:pt x="570" y="169"/>
                  </a:lnTo>
                  <a:lnTo>
                    <a:pt x="530" y="153"/>
                  </a:lnTo>
                  <a:lnTo>
                    <a:pt x="488" y="143"/>
                  </a:lnTo>
                  <a:lnTo>
                    <a:pt x="443" y="140"/>
                  </a:lnTo>
                  <a:close/>
                  <a:moveTo>
                    <a:pt x="443" y="0"/>
                  </a:moveTo>
                  <a:lnTo>
                    <a:pt x="494" y="3"/>
                  </a:lnTo>
                  <a:lnTo>
                    <a:pt x="544" y="11"/>
                  </a:lnTo>
                  <a:lnTo>
                    <a:pt x="592" y="25"/>
                  </a:lnTo>
                  <a:lnTo>
                    <a:pt x="638" y="45"/>
                  </a:lnTo>
                  <a:lnTo>
                    <a:pt x="680" y="68"/>
                  </a:lnTo>
                  <a:lnTo>
                    <a:pt x="719" y="97"/>
                  </a:lnTo>
                  <a:lnTo>
                    <a:pt x="756" y="130"/>
                  </a:lnTo>
                  <a:lnTo>
                    <a:pt x="788" y="165"/>
                  </a:lnTo>
                  <a:lnTo>
                    <a:pt x="816" y="205"/>
                  </a:lnTo>
                  <a:lnTo>
                    <a:pt x="840" y="248"/>
                  </a:lnTo>
                  <a:lnTo>
                    <a:pt x="859" y="293"/>
                  </a:lnTo>
                  <a:lnTo>
                    <a:pt x="873" y="340"/>
                  </a:lnTo>
                  <a:lnTo>
                    <a:pt x="883" y="390"/>
                  </a:lnTo>
                  <a:lnTo>
                    <a:pt x="886" y="442"/>
                  </a:lnTo>
                  <a:lnTo>
                    <a:pt x="883" y="493"/>
                  </a:lnTo>
                  <a:lnTo>
                    <a:pt x="873" y="543"/>
                  </a:lnTo>
                  <a:lnTo>
                    <a:pt x="859" y="590"/>
                  </a:lnTo>
                  <a:lnTo>
                    <a:pt x="840" y="636"/>
                  </a:lnTo>
                  <a:lnTo>
                    <a:pt x="816" y="679"/>
                  </a:lnTo>
                  <a:lnTo>
                    <a:pt x="788" y="718"/>
                  </a:lnTo>
                  <a:lnTo>
                    <a:pt x="756" y="754"/>
                  </a:lnTo>
                  <a:lnTo>
                    <a:pt x="719" y="787"/>
                  </a:lnTo>
                  <a:lnTo>
                    <a:pt x="680" y="815"/>
                  </a:lnTo>
                  <a:lnTo>
                    <a:pt x="638" y="839"/>
                  </a:lnTo>
                  <a:lnTo>
                    <a:pt x="592" y="858"/>
                  </a:lnTo>
                  <a:lnTo>
                    <a:pt x="544" y="872"/>
                  </a:lnTo>
                  <a:lnTo>
                    <a:pt x="494" y="880"/>
                  </a:lnTo>
                  <a:lnTo>
                    <a:pt x="443" y="884"/>
                  </a:lnTo>
                  <a:lnTo>
                    <a:pt x="392" y="880"/>
                  </a:lnTo>
                  <a:lnTo>
                    <a:pt x="341" y="872"/>
                  </a:lnTo>
                  <a:lnTo>
                    <a:pt x="294" y="858"/>
                  </a:lnTo>
                  <a:lnTo>
                    <a:pt x="248" y="839"/>
                  </a:lnTo>
                  <a:lnTo>
                    <a:pt x="206" y="815"/>
                  </a:lnTo>
                  <a:lnTo>
                    <a:pt x="166" y="787"/>
                  </a:lnTo>
                  <a:lnTo>
                    <a:pt x="130" y="754"/>
                  </a:lnTo>
                  <a:lnTo>
                    <a:pt x="97" y="718"/>
                  </a:lnTo>
                  <a:lnTo>
                    <a:pt x="70" y="679"/>
                  </a:lnTo>
                  <a:lnTo>
                    <a:pt x="46" y="636"/>
                  </a:lnTo>
                  <a:lnTo>
                    <a:pt x="27" y="590"/>
                  </a:lnTo>
                  <a:lnTo>
                    <a:pt x="12" y="543"/>
                  </a:lnTo>
                  <a:lnTo>
                    <a:pt x="4" y="493"/>
                  </a:lnTo>
                  <a:lnTo>
                    <a:pt x="0" y="442"/>
                  </a:lnTo>
                  <a:lnTo>
                    <a:pt x="4" y="390"/>
                  </a:lnTo>
                  <a:lnTo>
                    <a:pt x="12" y="340"/>
                  </a:lnTo>
                  <a:lnTo>
                    <a:pt x="27" y="293"/>
                  </a:lnTo>
                  <a:lnTo>
                    <a:pt x="46" y="248"/>
                  </a:lnTo>
                  <a:lnTo>
                    <a:pt x="70" y="205"/>
                  </a:lnTo>
                  <a:lnTo>
                    <a:pt x="97" y="165"/>
                  </a:lnTo>
                  <a:lnTo>
                    <a:pt x="130" y="130"/>
                  </a:lnTo>
                  <a:lnTo>
                    <a:pt x="166" y="97"/>
                  </a:lnTo>
                  <a:lnTo>
                    <a:pt x="206" y="68"/>
                  </a:lnTo>
                  <a:lnTo>
                    <a:pt x="248" y="45"/>
                  </a:lnTo>
                  <a:lnTo>
                    <a:pt x="294" y="25"/>
                  </a:lnTo>
                  <a:lnTo>
                    <a:pt x="341" y="11"/>
                  </a:lnTo>
                  <a:lnTo>
                    <a:pt x="392" y="3"/>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3" name="Freeform 72">
              <a:extLst>
                <a:ext uri="{FF2B5EF4-FFF2-40B4-BE49-F238E27FC236}">
                  <a16:creationId xmlns:a16="http://schemas.microsoft.com/office/drawing/2014/main" id="{FB853FC8-FBE9-4C0E-A50E-D917DE73AD03}"/>
                </a:ext>
              </a:extLst>
            </p:cNvPr>
            <p:cNvSpPr>
              <a:spLocks/>
            </p:cNvSpPr>
            <p:nvPr/>
          </p:nvSpPr>
          <p:spPr bwMode="auto">
            <a:xfrm>
              <a:off x="3471863" y="2006601"/>
              <a:ext cx="403225" cy="460375"/>
            </a:xfrm>
            <a:custGeom>
              <a:avLst/>
              <a:gdLst>
                <a:gd name="T0" fmla="*/ 1098 w 2541"/>
                <a:gd name="T1" fmla="*/ 8 h 2906"/>
                <a:gd name="T2" fmla="*/ 1133 w 2541"/>
                <a:gd name="T3" fmla="*/ 48 h 2906"/>
                <a:gd name="T4" fmla="*/ 1130 w 2541"/>
                <a:gd name="T5" fmla="*/ 102 h 2906"/>
                <a:gd name="T6" fmla="*/ 1090 w 2541"/>
                <a:gd name="T7" fmla="*/ 136 h 2906"/>
                <a:gd name="T8" fmla="*/ 917 w 2541"/>
                <a:gd name="T9" fmla="*/ 214 h 2906"/>
                <a:gd name="T10" fmla="*/ 736 w 2541"/>
                <a:gd name="T11" fmla="*/ 341 h 2906"/>
                <a:gd name="T12" fmla="*/ 590 w 2541"/>
                <a:gd name="T13" fmla="*/ 501 h 2906"/>
                <a:gd name="T14" fmla="*/ 479 w 2541"/>
                <a:gd name="T15" fmla="*/ 688 h 2906"/>
                <a:gd name="T16" fmla="*/ 409 w 2541"/>
                <a:gd name="T17" fmla="*/ 895 h 2906"/>
                <a:gd name="T18" fmla="*/ 386 w 2541"/>
                <a:gd name="T19" fmla="*/ 1114 h 2906"/>
                <a:gd name="T20" fmla="*/ 378 w 2541"/>
                <a:gd name="T21" fmla="*/ 1330 h 2906"/>
                <a:gd name="T22" fmla="*/ 141 w 2541"/>
                <a:gd name="T23" fmla="*/ 1791 h 2906"/>
                <a:gd name="T24" fmla="*/ 145 w 2541"/>
                <a:gd name="T25" fmla="*/ 1829 h 2906"/>
                <a:gd name="T26" fmla="*/ 188 w 2541"/>
                <a:gd name="T27" fmla="*/ 1851 h 2906"/>
                <a:gd name="T28" fmla="*/ 336 w 2541"/>
                <a:gd name="T29" fmla="*/ 1855 h 2906"/>
                <a:gd name="T30" fmla="*/ 377 w 2541"/>
                <a:gd name="T31" fmla="*/ 1887 h 2906"/>
                <a:gd name="T32" fmla="*/ 386 w 2541"/>
                <a:gd name="T33" fmla="*/ 2330 h 2906"/>
                <a:gd name="T34" fmla="*/ 414 w 2541"/>
                <a:gd name="T35" fmla="*/ 2418 h 2906"/>
                <a:gd name="T36" fmla="*/ 482 w 2541"/>
                <a:gd name="T37" fmla="*/ 2477 h 2906"/>
                <a:gd name="T38" fmla="*/ 856 w 2541"/>
                <a:gd name="T39" fmla="*/ 2445 h 2906"/>
                <a:gd name="T40" fmla="*/ 899 w 2541"/>
                <a:gd name="T41" fmla="*/ 2452 h 2906"/>
                <a:gd name="T42" fmla="*/ 933 w 2541"/>
                <a:gd name="T43" fmla="*/ 2494 h 2906"/>
                <a:gd name="T44" fmla="*/ 2099 w 2541"/>
                <a:gd name="T45" fmla="*/ 2764 h 2906"/>
                <a:gd name="T46" fmla="*/ 2109 w 2541"/>
                <a:gd name="T47" fmla="*/ 1888 h 2906"/>
                <a:gd name="T48" fmla="*/ 2224 w 2541"/>
                <a:gd name="T49" fmla="*/ 1763 h 2906"/>
                <a:gd name="T50" fmla="*/ 2347 w 2541"/>
                <a:gd name="T51" fmla="*/ 1575 h 2906"/>
                <a:gd name="T52" fmla="*/ 2412 w 2541"/>
                <a:gd name="T53" fmla="*/ 1419 h 2906"/>
                <a:gd name="T54" fmla="*/ 2455 w 2541"/>
                <a:gd name="T55" fmla="*/ 1389 h 2906"/>
                <a:gd name="T56" fmla="*/ 2509 w 2541"/>
                <a:gd name="T57" fmla="*/ 1400 h 2906"/>
                <a:gd name="T58" fmla="*/ 2539 w 2541"/>
                <a:gd name="T59" fmla="*/ 1443 h 2906"/>
                <a:gd name="T60" fmla="*/ 2509 w 2541"/>
                <a:gd name="T61" fmla="*/ 1556 h 2906"/>
                <a:gd name="T62" fmla="*/ 2395 w 2541"/>
                <a:gd name="T63" fmla="*/ 1770 h 2906"/>
                <a:gd name="T64" fmla="*/ 2239 w 2541"/>
                <a:gd name="T65" fmla="*/ 1955 h 2906"/>
                <a:gd name="T66" fmla="*/ 2230 w 2541"/>
                <a:gd name="T67" fmla="*/ 2871 h 2906"/>
                <a:gd name="T68" fmla="*/ 2187 w 2541"/>
                <a:gd name="T69" fmla="*/ 2902 h 2906"/>
                <a:gd name="T70" fmla="*/ 847 w 2541"/>
                <a:gd name="T71" fmla="*/ 2902 h 2906"/>
                <a:gd name="T72" fmla="*/ 805 w 2541"/>
                <a:gd name="T73" fmla="*/ 2871 h 2906"/>
                <a:gd name="T74" fmla="*/ 796 w 2541"/>
                <a:gd name="T75" fmla="*/ 2596 h 2906"/>
                <a:gd name="T76" fmla="*/ 551 w 2541"/>
                <a:gd name="T77" fmla="*/ 2631 h 2906"/>
                <a:gd name="T78" fmla="*/ 461 w 2541"/>
                <a:gd name="T79" fmla="*/ 2618 h 2906"/>
                <a:gd name="T80" fmla="*/ 350 w 2541"/>
                <a:gd name="T81" fmla="*/ 2557 h 2906"/>
                <a:gd name="T82" fmla="*/ 274 w 2541"/>
                <a:gd name="T83" fmla="*/ 2455 h 2906"/>
                <a:gd name="T84" fmla="*/ 246 w 2541"/>
                <a:gd name="T85" fmla="*/ 2329 h 2906"/>
                <a:gd name="T86" fmla="*/ 176 w 2541"/>
                <a:gd name="T87" fmla="*/ 1989 h 2906"/>
                <a:gd name="T88" fmla="*/ 87 w 2541"/>
                <a:gd name="T89" fmla="*/ 1961 h 2906"/>
                <a:gd name="T90" fmla="*/ 24 w 2541"/>
                <a:gd name="T91" fmla="*/ 1900 h 2906"/>
                <a:gd name="T92" fmla="*/ 0 w 2541"/>
                <a:gd name="T93" fmla="*/ 1817 h 2906"/>
                <a:gd name="T94" fmla="*/ 16 w 2541"/>
                <a:gd name="T95" fmla="*/ 1724 h 2906"/>
                <a:gd name="T96" fmla="*/ 247 w 2541"/>
                <a:gd name="T97" fmla="*/ 1114 h 2906"/>
                <a:gd name="T98" fmla="*/ 271 w 2541"/>
                <a:gd name="T99" fmla="*/ 878 h 2906"/>
                <a:gd name="T100" fmla="*/ 341 w 2541"/>
                <a:gd name="T101" fmla="*/ 655 h 2906"/>
                <a:gd name="T102" fmla="*/ 453 w 2541"/>
                <a:gd name="T103" fmla="*/ 453 h 2906"/>
                <a:gd name="T104" fmla="*/ 602 w 2541"/>
                <a:gd name="T105" fmla="*/ 274 h 2906"/>
                <a:gd name="T106" fmla="*/ 785 w 2541"/>
                <a:gd name="T107" fmla="*/ 129 h 2906"/>
                <a:gd name="T108" fmla="*/ 983 w 2541"/>
                <a:gd name="T109" fmla="*/ 27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906">
                  <a:moveTo>
                    <a:pt x="1063" y="0"/>
                  </a:moveTo>
                  <a:lnTo>
                    <a:pt x="1082" y="1"/>
                  </a:lnTo>
                  <a:lnTo>
                    <a:pt x="1098" y="8"/>
                  </a:lnTo>
                  <a:lnTo>
                    <a:pt x="1113" y="17"/>
                  </a:lnTo>
                  <a:lnTo>
                    <a:pt x="1125" y="31"/>
                  </a:lnTo>
                  <a:lnTo>
                    <a:pt x="1133" y="48"/>
                  </a:lnTo>
                  <a:lnTo>
                    <a:pt x="1137" y="66"/>
                  </a:lnTo>
                  <a:lnTo>
                    <a:pt x="1135" y="85"/>
                  </a:lnTo>
                  <a:lnTo>
                    <a:pt x="1130" y="102"/>
                  </a:lnTo>
                  <a:lnTo>
                    <a:pt x="1121" y="116"/>
                  </a:lnTo>
                  <a:lnTo>
                    <a:pt x="1107" y="128"/>
                  </a:lnTo>
                  <a:lnTo>
                    <a:pt x="1090" y="136"/>
                  </a:lnTo>
                  <a:lnTo>
                    <a:pt x="1036" y="156"/>
                  </a:lnTo>
                  <a:lnTo>
                    <a:pt x="983" y="180"/>
                  </a:lnTo>
                  <a:lnTo>
                    <a:pt x="917" y="214"/>
                  </a:lnTo>
                  <a:lnTo>
                    <a:pt x="854" y="252"/>
                  </a:lnTo>
                  <a:lnTo>
                    <a:pt x="793" y="295"/>
                  </a:lnTo>
                  <a:lnTo>
                    <a:pt x="736" y="341"/>
                  </a:lnTo>
                  <a:lnTo>
                    <a:pt x="684" y="392"/>
                  </a:lnTo>
                  <a:lnTo>
                    <a:pt x="634" y="444"/>
                  </a:lnTo>
                  <a:lnTo>
                    <a:pt x="590" y="501"/>
                  </a:lnTo>
                  <a:lnTo>
                    <a:pt x="549" y="561"/>
                  </a:lnTo>
                  <a:lnTo>
                    <a:pt x="512" y="624"/>
                  </a:lnTo>
                  <a:lnTo>
                    <a:pt x="479" y="688"/>
                  </a:lnTo>
                  <a:lnTo>
                    <a:pt x="452" y="755"/>
                  </a:lnTo>
                  <a:lnTo>
                    <a:pt x="428" y="824"/>
                  </a:lnTo>
                  <a:lnTo>
                    <a:pt x="409" y="895"/>
                  </a:lnTo>
                  <a:lnTo>
                    <a:pt x="397" y="966"/>
                  </a:lnTo>
                  <a:lnTo>
                    <a:pt x="388" y="1040"/>
                  </a:lnTo>
                  <a:lnTo>
                    <a:pt x="386" y="1114"/>
                  </a:lnTo>
                  <a:lnTo>
                    <a:pt x="386" y="1297"/>
                  </a:lnTo>
                  <a:lnTo>
                    <a:pt x="384" y="1314"/>
                  </a:lnTo>
                  <a:lnTo>
                    <a:pt x="378" y="1330"/>
                  </a:lnTo>
                  <a:lnTo>
                    <a:pt x="154" y="1758"/>
                  </a:lnTo>
                  <a:lnTo>
                    <a:pt x="147" y="1775"/>
                  </a:lnTo>
                  <a:lnTo>
                    <a:pt x="141" y="1791"/>
                  </a:lnTo>
                  <a:lnTo>
                    <a:pt x="139" y="1806"/>
                  </a:lnTo>
                  <a:lnTo>
                    <a:pt x="140" y="1818"/>
                  </a:lnTo>
                  <a:lnTo>
                    <a:pt x="145" y="1829"/>
                  </a:lnTo>
                  <a:lnTo>
                    <a:pt x="154" y="1838"/>
                  </a:lnTo>
                  <a:lnTo>
                    <a:pt x="169" y="1846"/>
                  </a:lnTo>
                  <a:lnTo>
                    <a:pt x="188" y="1851"/>
                  </a:lnTo>
                  <a:lnTo>
                    <a:pt x="211" y="1852"/>
                  </a:lnTo>
                  <a:lnTo>
                    <a:pt x="317" y="1852"/>
                  </a:lnTo>
                  <a:lnTo>
                    <a:pt x="336" y="1855"/>
                  </a:lnTo>
                  <a:lnTo>
                    <a:pt x="352" y="1862"/>
                  </a:lnTo>
                  <a:lnTo>
                    <a:pt x="366" y="1873"/>
                  </a:lnTo>
                  <a:lnTo>
                    <a:pt x="377" y="1887"/>
                  </a:lnTo>
                  <a:lnTo>
                    <a:pt x="384" y="1904"/>
                  </a:lnTo>
                  <a:lnTo>
                    <a:pt x="386" y="1923"/>
                  </a:lnTo>
                  <a:lnTo>
                    <a:pt x="386" y="2330"/>
                  </a:lnTo>
                  <a:lnTo>
                    <a:pt x="389" y="2362"/>
                  </a:lnTo>
                  <a:lnTo>
                    <a:pt x="399" y="2392"/>
                  </a:lnTo>
                  <a:lnTo>
                    <a:pt x="414" y="2418"/>
                  </a:lnTo>
                  <a:lnTo>
                    <a:pt x="433" y="2443"/>
                  </a:lnTo>
                  <a:lnTo>
                    <a:pt x="456" y="2463"/>
                  </a:lnTo>
                  <a:lnTo>
                    <a:pt x="482" y="2477"/>
                  </a:lnTo>
                  <a:lnTo>
                    <a:pt x="512" y="2487"/>
                  </a:lnTo>
                  <a:lnTo>
                    <a:pt x="543" y="2491"/>
                  </a:lnTo>
                  <a:lnTo>
                    <a:pt x="856" y="2445"/>
                  </a:lnTo>
                  <a:lnTo>
                    <a:pt x="870" y="2444"/>
                  </a:lnTo>
                  <a:lnTo>
                    <a:pt x="885" y="2447"/>
                  </a:lnTo>
                  <a:lnTo>
                    <a:pt x="899" y="2452"/>
                  </a:lnTo>
                  <a:lnTo>
                    <a:pt x="912" y="2461"/>
                  </a:lnTo>
                  <a:lnTo>
                    <a:pt x="924" y="2476"/>
                  </a:lnTo>
                  <a:lnTo>
                    <a:pt x="933" y="2494"/>
                  </a:lnTo>
                  <a:lnTo>
                    <a:pt x="936" y="2514"/>
                  </a:lnTo>
                  <a:lnTo>
                    <a:pt x="936" y="2764"/>
                  </a:lnTo>
                  <a:lnTo>
                    <a:pt x="2099" y="2764"/>
                  </a:lnTo>
                  <a:lnTo>
                    <a:pt x="2099" y="1925"/>
                  </a:lnTo>
                  <a:lnTo>
                    <a:pt x="2101" y="1906"/>
                  </a:lnTo>
                  <a:lnTo>
                    <a:pt x="2109" y="1888"/>
                  </a:lnTo>
                  <a:lnTo>
                    <a:pt x="2121" y="1873"/>
                  </a:lnTo>
                  <a:lnTo>
                    <a:pt x="2175" y="1820"/>
                  </a:lnTo>
                  <a:lnTo>
                    <a:pt x="2224" y="1763"/>
                  </a:lnTo>
                  <a:lnTo>
                    <a:pt x="2270" y="1703"/>
                  </a:lnTo>
                  <a:lnTo>
                    <a:pt x="2310" y="1640"/>
                  </a:lnTo>
                  <a:lnTo>
                    <a:pt x="2347" y="1575"/>
                  </a:lnTo>
                  <a:lnTo>
                    <a:pt x="2377" y="1506"/>
                  </a:lnTo>
                  <a:lnTo>
                    <a:pt x="2404" y="1436"/>
                  </a:lnTo>
                  <a:lnTo>
                    <a:pt x="2412" y="1419"/>
                  </a:lnTo>
                  <a:lnTo>
                    <a:pt x="2424" y="1405"/>
                  </a:lnTo>
                  <a:lnTo>
                    <a:pt x="2438" y="1395"/>
                  </a:lnTo>
                  <a:lnTo>
                    <a:pt x="2455" y="1389"/>
                  </a:lnTo>
                  <a:lnTo>
                    <a:pt x="2474" y="1388"/>
                  </a:lnTo>
                  <a:lnTo>
                    <a:pt x="2492" y="1391"/>
                  </a:lnTo>
                  <a:lnTo>
                    <a:pt x="2509" y="1400"/>
                  </a:lnTo>
                  <a:lnTo>
                    <a:pt x="2523" y="1411"/>
                  </a:lnTo>
                  <a:lnTo>
                    <a:pt x="2533" y="1426"/>
                  </a:lnTo>
                  <a:lnTo>
                    <a:pt x="2539" y="1443"/>
                  </a:lnTo>
                  <a:lnTo>
                    <a:pt x="2541" y="1461"/>
                  </a:lnTo>
                  <a:lnTo>
                    <a:pt x="2537" y="1480"/>
                  </a:lnTo>
                  <a:lnTo>
                    <a:pt x="2509" y="1556"/>
                  </a:lnTo>
                  <a:lnTo>
                    <a:pt x="2476" y="1630"/>
                  </a:lnTo>
                  <a:lnTo>
                    <a:pt x="2438" y="1701"/>
                  </a:lnTo>
                  <a:lnTo>
                    <a:pt x="2395" y="1770"/>
                  </a:lnTo>
                  <a:lnTo>
                    <a:pt x="2348" y="1835"/>
                  </a:lnTo>
                  <a:lnTo>
                    <a:pt x="2295" y="1896"/>
                  </a:lnTo>
                  <a:lnTo>
                    <a:pt x="2239" y="1955"/>
                  </a:lnTo>
                  <a:lnTo>
                    <a:pt x="2239" y="2835"/>
                  </a:lnTo>
                  <a:lnTo>
                    <a:pt x="2236" y="2854"/>
                  </a:lnTo>
                  <a:lnTo>
                    <a:pt x="2230" y="2871"/>
                  </a:lnTo>
                  <a:lnTo>
                    <a:pt x="2218" y="2884"/>
                  </a:lnTo>
                  <a:lnTo>
                    <a:pt x="2204" y="2896"/>
                  </a:lnTo>
                  <a:lnTo>
                    <a:pt x="2187" y="2902"/>
                  </a:lnTo>
                  <a:lnTo>
                    <a:pt x="2168" y="2906"/>
                  </a:lnTo>
                  <a:lnTo>
                    <a:pt x="865" y="2906"/>
                  </a:lnTo>
                  <a:lnTo>
                    <a:pt x="847" y="2902"/>
                  </a:lnTo>
                  <a:lnTo>
                    <a:pt x="830" y="2896"/>
                  </a:lnTo>
                  <a:lnTo>
                    <a:pt x="816" y="2884"/>
                  </a:lnTo>
                  <a:lnTo>
                    <a:pt x="805" y="2871"/>
                  </a:lnTo>
                  <a:lnTo>
                    <a:pt x="798" y="2854"/>
                  </a:lnTo>
                  <a:lnTo>
                    <a:pt x="796" y="2835"/>
                  </a:lnTo>
                  <a:lnTo>
                    <a:pt x="796" y="2596"/>
                  </a:lnTo>
                  <a:lnTo>
                    <a:pt x="558" y="2631"/>
                  </a:lnTo>
                  <a:lnTo>
                    <a:pt x="555" y="2631"/>
                  </a:lnTo>
                  <a:lnTo>
                    <a:pt x="551" y="2631"/>
                  </a:lnTo>
                  <a:lnTo>
                    <a:pt x="549" y="2630"/>
                  </a:lnTo>
                  <a:lnTo>
                    <a:pt x="503" y="2627"/>
                  </a:lnTo>
                  <a:lnTo>
                    <a:pt x="461" y="2618"/>
                  </a:lnTo>
                  <a:lnTo>
                    <a:pt x="421" y="2602"/>
                  </a:lnTo>
                  <a:lnTo>
                    <a:pt x="384" y="2582"/>
                  </a:lnTo>
                  <a:lnTo>
                    <a:pt x="350" y="2557"/>
                  </a:lnTo>
                  <a:lnTo>
                    <a:pt x="321" y="2526"/>
                  </a:lnTo>
                  <a:lnTo>
                    <a:pt x="295" y="2493"/>
                  </a:lnTo>
                  <a:lnTo>
                    <a:pt x="274" y="2455"/>
                  </a:lnTo>
                  <a:lnTo>
                    <a:pt x="260" y="2415"/>
                  </a:lnTo>
                  <a:lnTo>
                    <a:pt x="249" y="2373"/>
                  </a:lnTo>
                  <a:lnTo>
                    <a:pt x="246" y="2329"/>
                  </a:lnTo>
                  <a:lnTo>
                    <a:pt x="246" y="1991"/>
                  </a:lnTo>
                  <a:lnTo>
                    <a:pt x="211" y="1991"/>
                  </a:lnTo>
                  <a:lnTo>
                    <a:pt x="176" y="1989"/>
                  </a:lnTo>
                  <a:lnTo>
                    <a:pt x="143" y="1983"/>
                  </a:lnTo>
                  <a:lnTo>
                    <a:pt x="114" y="1973"/>
                  </a:lnTo>
                  <a:lnTo>
                    <a:pt x="87" y="1961"/>
                  </a:lnTo>
                  <a:lnTo>
                    <a:pt x="62" y="1944"/>
                  </a:lnTo>
                  <a:lnTo>
                    <a:pt x="41" y="1924"/>
                  </a:lnTo>
                  <a:lnTo>
                    <a:pt x="24" y="1900"/>
                  </a:lnTo>
                  <a:lnTo>
                    <a:pt x="12" y="1874"/>
                  </a:lnTo>
                  <a:lnTo>
                    <a:pt x="3" y="1846"/>
                  </a:lnTo>
                  <a:lnTo>
                    <a:pt x="0" y="1817"/>
                  </a:lnTo>
                  <a:lnTo>
                    <a:pt x="0" y="1787"/>
                  </a:lnTo>
                  <a:lnTo>
                    <a:pt x="5" y="1756"/>
                  </a:lnTo>
                  <a:lnTo>
                    <a:pt x="16" y="1724"/>
                  </a:lnTo>
                  <a:lnTo>
                    <a:pt x="30" y="1693"/>
                  </a:lnTo>
                  <a:lnTo>
                    <a:pt x="247" y="1279"/>
                  </a:lnTo>
                  <a:lnTo>
                    <a:pt x="247" y="1114"/>
                  </a:lnTo>
                  <a:lnTo>
                    <a:pt x="250" y="1034"/>
                  </a:lnTo>
                  <a:lnTo>
                    <a:pt x="257" y="956"/>
                  </a:lnTo>
                  <a:lnTo>
                    <a:pt x="271" y="878"/>
                  </a:lnTo>
                  <a:lnTo>
                    <a:pt x="289" y="802"/>
                  </a:lnTo>
                  <a:lnTo>
                    <a:pt x="313" y="728"/>
                  </a:lnTo>
                  <a:lnTo>
                    <a:pt x="341" y="655"/>
                  </a:lnTo>
                  <a:lnTo>
                    <a:pt x="374" y="586"/>
                  </a:lnTo>
                  <a:lnTo>
                    <a:pt x="412" y="518"/>
                  </a:lnTo>
                  <a:lnTo>
                    <a:pt x="453" y="453"/>
                  </a:lnTo>
                  <a:lnTo>
                    <a:pt x="498" y="390"/>
                  </a:lnTo>
                  <a:lnTo>
                    <a:pt x="549" y="330"/>
                  </a:lnTo>
                  <a:lnTo>
                    <a:pt x="602" y="274"/>
                  </a:lnTo>
                  <a:lnTo>
                    <a:pt x="659" y="223"/>
                  </a:lnTo>
                  <a:lnTo>
                    <a:pt x="721" y="173"/>
                  </a:lnTo>
                  <a:lnTo>
                    <a:pt x="785" y="129"/>
                  </a:lnTo>
                  <a:lnTo>
                    <a:pt x="854" y="89"/>
                  </a:lnTo>
                  <a:lnTo>
                    <a:pt x="924" y="52"/>
                  </a:lnTo>
                  <a:lnTo>
                    <a:pt x="983" y="27"/>
                  </a:lnTo>
                  <a:lnTo>
                    <a:pt x="1045" y="3"/>
                  </a:lnTo>
                  <a:lnTo>
                    <a:pt x="10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grpSp>
        <p:nvGrpSpPr>
          <p:cNvPr id="14" name="Group 38">
            <a:extLst>
              <a:ext uri="{FF2B5EF4-FFF2-40B4-BE49-F238E27FC236}">
                <a16:creationId xmlns:a16="http://schemas.microsoft.com/office/drawing/2014/main" id="{0C338589-A356-4899-BA08-B759A5F61C42}"/>
              </a:ext>
            </a:extLst>
          </p:cNvPr>
          <p:cNvGrpSpPr/>
          <p:nvPr/>
        </p:nvGrpSpPr>
        <p:grpSpPr>
          <a:xfrm>
            <a:off x="3903744" y="3216305"/>
            <a:ext cx="864162" cy="900271"/>
            <a:chOff x="708025" y="1916113"/>
            <a:chExt cx="531813" cy="554037"/>
          </a:xfrm>
          <a:solidFill>
            <a:schemeClr val="bg1"/>
          </a:solidFill>
        </p:grpSpPr>
        <p:sp>
          <p:nvSpPr>
            <p:cNvPr id="15" name="Freeform 93">
              <a:extLst>
                <a:ext uri="{FF2B5EF4-FFF2-40B4-BE49-F238E27FC236}">
                  <a16:creationId xmlns:a16="http://schemas.microsoft.com/office/drawing/2014/main" id="{303D5AD0-D879-4378-843C-6B06E57F4729}"/>
                </a:ext>
              </a:extLst>
            </p:cNvPr>
            <p:cNvSpPr>
              <a:spLocks/>
            </p:cNvSpPr>
            <p:nvPr/>
          </p:nvSpPr>
          <p:spPr bwMode="auto">
            <a:xfrm>
              <a:off x="708025" y="1916113"/>
              <a:ext cx="307975" cy="457200"/>
            </a:xfrm>
            <a:custGeom>
              <a:avLst/>
              <a:gdLst>
                <a:gd name="T0" fmla="*/ 1457 w 1939"/>
                <a:gd name="T1" fmla="*/ 4 h 2887"/>
                <a:gd name="T2" fmla="*/ 1621 w 1939"/>
                <a:gd name="T3" fmla="*/ 49 h 2887"/>
                <a:gd name="T4" fmla="*/ 1761 w 1939"/>
                <a:gd name="T5" fmla="*/ 140 h 2887"/>
                <a:gd name="T6" fmla="*/ 1865 w 1939"/>
                <a:gd name="T7" fmla="*/ 268 h 2887"/>
                <a:gd name="T8" fmla="*/ 1927 w 1939"/>
                <a:gd name="T9" fmla="*/ 426 h 2887"/>
                <a:gd name="T10" fmla="*/ 1939 w 1939"/>
                <a:gd name="T11" fmla="*/ 1064 h 2887"/>
                <a:gd name="T12" fmla="*/ 1918 w 1939"/>
                <a:gd name="T13" fmla="*/ 1175 h 2887"/>
                <a:gd name="T14" fmla="*/ 1861 w 1939"/>
                <a:gd name="T15" fmla="*/ 1269 h 2887"/>
                <a:gd name="T16" fmla="*/ 1831 w 1939"/>
                <a:gd name="T17" fmla="*/ 1784 h 2887"/>
                <a:gd name="T18" fmla="*/ 1799 w 1939"/>
                <a:gd name="T19" fmla="*/ 1825 h 2887"/>
                <a:gd name="T20" fmla="*/ 1745 w 1939"/>
                <a:gd name="T21" fmla="*/ 1832 h 2887"/>
                <a:gd name="T22" fmla="*/ 1703 w 1939"/>
                <a:gd name="T23" fmla="*/ 1801 h 2887"/>
                <a:gd name="T24" fmla="*/ 1694 w 1939"/>
                <a:gd name="T25" fmla="*/ 1260 h 2887"/>
                <a:gd name="T26" fmla="*/ 1712 w 1939"/>
                <a:gd name="T27" fmla="*/ 1213 h 2887"/>
                <a:gd name="T28" fmla="*/ 1764 w 1939"/>
                <a:gd name="T29" fmla="*/ 1165 h 2887"/>
                <a:gd name="T30" fmla="*/ 1796 w 1939"/>
                <a:gd name="T31" fmla="*/ 1092 h 2887"/>
                <a:gd name="T32" fmla="*/ 1796 w 1939"/>
                <a:gd name="T33" fmla="*/ 492 h 2887"/>
                <a:gd name="T34" fmla="*/ 1751 w 1939"/>
                <a:gd name="T35" fmla="*/ 354 h 2887"/>
                <a:gd name="T36" fmla="*/ 1664 w 1939"/>
                <a:gd name="T37" fmla="*/ 242 h 2887"/>
                <a:gd name="T38" fmla="*/ 1543 w 1939"/>
                <a:gd name="T39" fmla="*/ 168 h 2887"/>
                <a:gd name="T40" fmla="*/ 1398 w 1939"/>
                <a:gd name="T41" fmla="*/ 141 h 2887"/>
                <a:gd name="T42" fmla="*/ 1186 w 1939"/>
                <a:gd name="T43" fmla="*/ 154 h 2887"/>
                <a:gd name="T44" fmla="*/ 1057 w 1939"/>
                <a:gd name="T45" fmla="*/ 213 h 2887"/>
                <a:gd name="T46" fmla="*/ 957 w 1939"/>
                <a:gd name="T47" fmla="*/ 313 h 2887"/>
                <a:gd name="T48" fmla="*/ 897 w 1939"/>
                <a:gd name="T49" fmla="*/ 443 h 2887"/>
                <a:gd name="T50" fmla="*/ 884 w 1939"/>
                <a:gd name="T51" fmla="*/ 1064 h 2887"/>
                <a:gd name="T52" fmla="*/ 904 w 1939"/>
                <a:gd name="T53" fmla="*/ 1143 h 2887"/>
                <a:gd name="T54" fmla="*/ 958 w 1939"/>
                <a:gd name="T55" fmla="*/ 1203 h 2887"/>
                <a:gd name="T56" fmla="*/ 987 w 1939"/>
                <a:gd name="T57" fmla="*/ 1243 h 2887"/>
                <a:gd name="T58" fmla="*/ 987 w 1939"/>
                <a:gd name="T59" fmla="*/ 1786 h 2887"/>
                <a:gd name="T60" fmla="*/ 954 w 1939"/>
                <a:gd name="T61" fmla="*/ 1838 h 2887"/>
                <a:gd name="T62" fmla="*/ 904 w 1939"/>
                <a:gd name="T63" fmla="*/ 1865 h 2887"/>
                <a:gd name="T64" fmla="*/ 824 w 1939"/>
                <a:gd name="T65" fmla="*/ 1908 h 2887"/>
                <a:gd name="T66" fmla="*/ 710 w 1939"/>
                <a:gd name="T67" fmla="*/ 1972 h 2887"/>
                <a:gd name="T68" fmla="*/ 572 w 1939"/>
                <a:gd name="T69" fmla="*/ 2055 h 2887"/>
                <a:gd name="T70" fmla="*/ 420 w 1939"/>
                <a:gd name="T71" fmla="*/ 2156 h 2887"/>
                <a:gd name="T72" fmla="*/ 261 w 1939"/>
                <a:gd name="T73" fmla="*/ 2274 h 2887"/>
                <a:gd name="T74" fmla="*/ 165 w 1939"/>
                <a:gd name="T75" fmla="*/ 2367 h 2887"/>
                <a:gd name="T76" fmla="*/ 140 w 1939"/>
                <a:gd name="T77" fmla="*/ 2458 h 2887"/>
                <a:gd name="T78" fmla="*/ 131 w 1939"/>
                <a:gd name="T79" fmla="*/ 2852 h 2887"/>
                <a:gd name="T80" fmla="*/ 88 w 1939"/>
                <a:gd name="T81" fmla="*/ 2885 h 2887"/>
                <a:gd name="T82" fmla="*/ 34 w 1939"/>
                <a:gd name="T83" fmla="*/ 2877 h 2887"/>
                <a:gd name="T84" fmla="*/ 2 w 1939"/>
                <a:gd name="T85" fmla="*/ 2836 h 2887"/>
                <a:gd name="T86" fmla="*/ 2 w 1939"/>
                <a:gd name="T87" fmla="*/ 2418 h 2887"/>
                <a:gd name="T88" fmla="*/ 39 w 1939"/>
                <a:gd name="T89" fmla="*/ 2303 h 2887"/>
                <a:gd name="T90" fmla="*/ 118 w 1939"/>
                <a:gd name="T91" fmla="*/ 2209 h 2887"/>
                <a:gd name="T92" fmla="*/ 287 w 1939"/>
                <a:gd name="T93" fmla="*/ 2078 h 2887"/>
                <a:gd name="T94" fmla="*/ 452 w 1939"/>
                <a:gd name="T95" fmla="*/ 1965 h 2887"/>
                <a:gd name="T96" fmla="*/ 603 w 1939"/>
                <a:gd name="T97" fmla="*/ 1871 h 2887"/>
                <a:gd name="T98" fmla="*/ 731 w 1939"/>
                <a:gd name="T99" fmla="*/ 1798 h 2887"/>
                <a:gd name="T100" fmla="*/ 826 w 1939"/>
                <a:gd name="T101" fmla="*/ 1747 h 2887"/>
                <a:gd name="T102" fmla="*/ 822 w 1939"/>
                <a:gd name="T103" fmla="*/ 1269 h 2887"/>
                <a:gd name="T104" fmla="*/ 764 w 1939"/>
                <a:gd name="T105" fmla="*/ 1175 h 2887"/>
                <a:gd name="T106" fmla="*/ 744 w 1939"/>
                <a:gd name="T107" fmla="*/ 1064 h 2887"/>
                <a:gd name="T108" fmla="*/ 756 w 1939"/>
                <a:gd name="T109" fmla="*/ 426 h 2887"/>
                <a:gd name="T110" fmla="*/ 818 w 1939"/>
                <a:gd name="T111" fmla="*/ 268 h 2887"/>
                <a:gd name="T112" fmla="*/ 922 w 1939"/>
                <a:gd name="T113" fmla="*/ 140 h 2887"/>
                <a:gd name="T114" fmla="*/ 1062 w 1939"/>
                <a:gd name="T115" fmla="*/ 49 h 2887"/>
                <a:gd name="T116" fmla="*/ 1226 w 1939"/>
                <a:gd name="T117" fmla="*/ 4 h 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39" h="2887">
                  <a:moveTo>
                    <a:pt x="1285" y="0"/>
                  </a:moveTo>
                  <a:lnTo>
                    <a:pt x="1398" y="0"/>
                  </a:lnTo>
                  <a:lnTo>
                    <a:pt x="1457" y="4"/>
                  </a:lnTo>
                  <a:lnTo>
                    <a:pt x="1514" y="13"/>
                  </a:lnTo>
                  <a:lnTo>
                    <a:pt x="1569" y="28"/>
                  </a:lnTo>
                  <a:lnTo>
                    <a:pt x="1621" y="49"/>
                  </a:lnTo>
                  <a:lnTo>
                    <a:pt x="1670" y="75"/>
                  </a:lnTo>
                  <a:lnTo>
                    <a:pt x="1717" y="106"/>
                  </a:lnTo>
                  <a:lnTo>
                    <a:pt x="1761" y="140"/>
                  </a:lnTo>
                  <a:lnTo>
                    <a:pt x="1799" y="179"/>
                  </a:lnTo>
                  <a:lnTo>
                    <a:pt x="1834" y="223"/>
                  </a:lnTo>
                  <a:lnTo>
                    <a:pt x="1865" y="268"/>
                  </a:lnTo>
                  <a:lnTo>
                    <a:pt x="1891" y="318"/>
                  </a:lnTo>
                  <a:lnTo>
                    <a:pt x="1912" y="371"/>
                  </a:lnTo>
                  <a:lnTo>
                    <a:pt x="1927" y="426"/>
                  </a:lnTo>
                  <a:lnTo>
                    <a:pt x="1936" y="483"/>
                  </a:lnTo>
                  <a:lnTo>
                    <a:pt x="1939" y="542"/>
                  </a:lnTo>
                  <a:lnTo>
                    <a:pt x="1939" y="1064"/>
                  </a:lnTo>
                  <a:lnTo>
                    <a:pt x="1936" y="1103"/>
                  </a:lnTo>
                  <a:lnTo>
                    <a:pt x="1930" y="1140"/>
                  </a:lnTo>
                  <a:lnTo>
                    <a:pt x="1918" y="1175"/>
                  </a:lnTo>
                  <a:lnTo>
                    <a:pt x="1903" y="1208"/>
                  </a:lnTo>
                  <a:lnTo>
                    <a:pt x="1884" y="1240"/>
                  </a:lnTo>
                  <a:lnTo>
                    <a:pt x="1861" y="1269"/>
                  </a:lnTo>
                  <a:lnTo>
                    <a:pt x="1834" y="1295"/>
                  </a:lnTo>
                  <a:lnTo>
                    <a:pt x="1834" y="1764"/>
                  </a:lnTo>
                  <a:lnTo>
                    <a:pt x="1831" y="1784"/>
                  </a:lnTo>
                  <a:lnTo>
                    <a:pt x="1825" y="1801"/>
                  </a:lnTo>
                  <a:lnTo>
                    <a:pt x="1814" y="1814"/>
                  </a:lnTo>
                  <a:lnTo>
                    <a:pt x="1799" y="1825"/>
                  </a:lnTo>
                  <a:lnTo>
                    <a:pt x="1782" y="1832"/>
                  </a:lnTo>
                  <a:lnTo>
                    <a:pt x="1764" y="1835"/>
                  </a:lnTo>
                  <a:lnTo>
                    <a:pt x="1745" y="1832"/>
                  </a:lnTo>
                  <a:lnTo>
                    <a:pt x="1728" y="1825"/>
                  </a:lnTo>
                  <a:lnTo>
                    <a:pt x="1714" y="1814"/>
                  </a:lnTo>
                  <a:lnTo>
                    <a:pt x="1703" y="1801"/>
                  </a:lnTo>
                  <a:lnTo>
                    <a:pt x="1696" y="1784"/>
                  </a:lnTo>
                  <a:lnTo>
                    <a:pt x="1694" y="1764"/>
                  </a:lnTo>
                  <a:lnTo>
                    <a:pt x="1694" y="1260"/>
                  </a:lnTo>
                  <a:lnTo>
                    <a:pt x="1696" y="1243"/>
                  </a:lnTo>
                  <a:lnTo>
                    <a:pt x="1701" y="1227"/>
                  </a:lnTo>
                  <a:lnTo>
                    <a:pt x="1712" y="1213"/>
                  </a:lnTo>
                  <a:lnTo>
                    <a:pt x="1725" y="1203"/>
                  </a:lnTo>
                  <a:lnTo>
                    <a:pt x="1746" y="1186"/>
                  </a:lnTo>
                  <a:lnTo>
                    <a:pt x="1764" y="1165"/>
                  </a:lnTo>
                  <a:lnTo>
                    <a:pt x="1779" y="1143"/>
                  </a:lnTo>
                  <a:lnTo>
                    <a:pt x="1790" y="1119"/>
                  </a:lnTo>
                  <a:lnTo>
                    <a:pt x="1796" y="1092"/>
                  </a:lnTo>
                  <a:lnTo>
                    <a:pt x="1798" y="1064"/>
                  </a:lnTo>
                  <a:lnTo>
                    <a:pt x="1798" y="542"/>
                  </a:lnTo>
                  <a:lnTo>
                    <a:pt x="1796" y="492"/>
                  </a:lnTo>
                  <a:lnTo>
                    <a:pt x="1786" y="443"/>
                  </a:lnTo>
                  <a:lnTo>
                    <a:pt x="1772" y="397"/>
                  </a:lnTo>
                  <a:lnTo>
                    <a:pt x="1751" y="354"/>
                  </a:lnTo>
                  <a:lnTo>
                    <a:pt x="1727" y="313"/>
                  </a:lnTo>
                  <a:lnTo>
                    <a:pt x="1697" y="276"/>
                  </a:lnTo>
                  <a:lnTo>
                    <a:pt x="1664" y="242"/>
                  </a:lnTo>
                  <a:lnTo>
                    <a:pt x="1627" y="213"/>
                  </a:lnTo>
                  <a:lnTo>
                    <a:pt x="1586" y="188"/>
                  </a:lnTo>
                  <a:lnTo>
                    <a:pt x="1543" y="168"/>
                  </a:lnTo>
                  <a:lnTo>
                    <a:pt x="1496" y="154"/>
                  </a:lnTo>
                  <a:lnTo>
                    <a:pt x="1448" y="144"/>
                  </a:lnTo>
                  <a:lnTo>
                    <a:pt x="1398" y="141"/>
                  </a:lnTo>
                  <a:lnTo>
                    <a:pt x="1285" y="141"/>
                  </a:lnTo>
                  <a:lnTo>
                    <a:pt x="1235" y="144"/>
                  </a:lnTo>
                  <a:lnTo>
                    <a:pt x="1186" y="154"/>
                  </a:lnTo>
                  <a:lnTo>
                    <a:pt x="1141" y="168"/>
                  </a:lnTo>
                  <a:lnTo>
                    <a:pt x="1097" y="189"/>
                  </a:lnTo>
                  <a:lnTo>
                    <a:pt x="1057" y="213"/>
                  </a:lnTo>
                  <a:lnTo>
                    <a:pt x="1019" y="243"/>
                  </a:lnTo>
                  <a:lnTo>
                    <a:pt x="985" y="276"/>
                  </a:lnTo>
                  <a:lnTo>
                    <a:pt x="957" y="313"/>
                  </a:lnTo>
                  <a:lnTo>
                    <a:pt x="931" y="354"/>
                  </a:lnTo>
                  <a:lnTo>
                    <a:pt x="912" y="397"/>
                  </a:lnTo>
                  <a:lnTo>
                    <a:pt x="897" y="443"/>
                  </a:lnTo>
                  <a:lnTo>
                    <a:pt x="887" y="492"/>
                  </a:lnTo>
                  <a:lnTo>
                    <a:pt x="884" y="542"/>
                  </a:lnTo>
                  <a:lnTo>
                    <a:pt x="884" y="1064"/>
                  </a:lnTo>
                  <a:lnTo>
                    <a:pt x="886" y="1092"/>
                  </a:lnTo>
                  <a:lnTo>
                    <a:pt x="894" y="1119"/>
                  </a:lnTo>
                  <a:lnTo>
                    <a:pt x="904" y="1143"/>
                  </a:lnTo>
                  <a:lnTo>
                    <a:pt x="918" y="1165"/>
                  </a:lnTo>
                  <a:lnTo>
                    <a:pt x="936" y="1186"/>
                  </a:lnTo>
                  <a:lnTo>
                    <a:pt x="958" y="1203"/>
                  </a:lnTo>
                  <a:lnTo>
                    <a:pt x="971" y="1213"/>
                  </a:lnTo>
                  <a:lnTo>
                    <a:pt x="981" y="1227"/>
                  </a:lnTo>
                  <a:lnTo>
                    <a:pt x="987" y="1243"/>
                  </a:lnTo>
                  <a:lnTo>
                    <a:pt x="989" y="1260"/>
                  </a:lnTo>
                  <a:lnTo>
                    <a:pt x="989" y="1764"/>
                  </a:lnTo>
                  <a:lnTo>
                    <a:pt x="987" y="1786"/>
                  </a:lnTo>
                  <a:lnTo>
                    <a:pt x="980" y="1805"/>
                  </a:lnTo>
                  <a:lnTo>
                    <a:pt x="969" y="1823"/>
                  </a:lnTo>
                  <a:lnTo>
                    <a:pt x="954" y="1838"/>
                  </a:lnTo>
                  <a:lnTo>
                    <a:pt x="937" y="1849"/>
                  </a:lnTo>
                  <a:lnTo>
                    <a:pt x="924" y="1856"/>
                  </a:lnTo>
                  <a:lnTo>
                    <a:pt x="904" y="1865"/>
                  </a:lnTo>
                  <a:lnTo>
                    <a:pt x="882" y="1877"/>
                  </a:lnTo>
                  <a:lnTo>
                    <a:pt x="854" y="1891"/>
                  </a:lnTo>
                  <a:lnTo>
                    <a:pt x="824" y="1908"/>
                  </a:lnTo>
                  <a:lnTo>
                    <a:pt x="789" y="1926"/>
                  </a:lnTo>
                  <a:lnTo>
                    <a:pt x="751" y="1947"/>
                  </a:lnTo>
                  <a:lnTo>
                    <a:pt x="710" y="1972"/>
                  </a:lnTo>
                  <a:lnTo>
                    <a:pt x="666" y="1997"/>
                  </a:lnTo>
                  <a:lnTo>
                    <a:pt x="620" y="2025"/>
                  </a:lnTo>
                  <a:lnTo>
                    <a:pt x="572" y="2055"/>
                  </a:lnTo>
                  <a:lnTo>
                    <a:pt x="523" y="2087"/>
                  </a:lnTo>
                  <a:lnTo>
                    <a:pt x="472" y="2121"/>
                  </a:lnTo>
                  <a:lnTo>
                    <a:pt x="420" y="2156"/>
                  </a:lnTo>
                  <a:lnTo>
                    <a:pt x="367" y="2194"/>
                  </a:lnTo>
                  <a:lnTo>
                    <a:pt x="314" y="2234"/>
                  </a:lnTo>
                  <a:lnTo>
                    <a:pt x="261" y="2274"/>
                  </a:lnTo>
                  <a:lnTo>
                    <a:pt x="206" y="2318"/>
                  </a:lnTo>
                  <a:lnTo>
                    <a:pt x="184" y="2340"/>
                  </a:lnTo>
                  <a:lnTo>
                    <a:pt x="165" y="2367"/>
                  </a:lnTo>
                  <a:lnTo>
                    <a:pt x="151" y="2395"/>
                  </a:lnTo>
                  <a:lnTo>
                    <a:pt x="144" y="2426"/>
                  </a:lnTo>
                  <a:lnTo>
                    <a:pt x="140" y="2458"/>
                  </a:lnTo>
                  <a:lnTo>
                    <a:pt x="140" y="2817"/>
                  </a:lnTo>
                  <a:lnTo>
                    <a:pt x="137" y="2836"/>
                  </a:lnTo>
                  <a:lnTo>
                    <a:pt x="131" y="2852"/>
                  </a:lnTo>
                  <a:lnTo>
                    <a:pt x="120" y="2867"/>
                  </a:lnTo>
                  <a:lnTo>
                    <a:pt x="105" y="2877"/>
                  </a:lnTo>
                  <a:lnTo>
                    <a:pt x="88" y="2885"/>
                  </a:lnTo>
                  <a:lnTo>
                    <a:pt x="70" y="2887"/>
                  </a:lnTo>
                  <a:lnTo>
                    <a:pt x="51" y="2885"/>
                  </a:lnTo>
                  <a:lnTo>
                    <a:pt x="34" y="2877"/>
                  </a:lnTo>
                  <a:lnTo>
                    <a:pt x="20" y="2867"/>
                  </a:lnTo>
                  <a:lnTo>
                    <a:pt x="10" y="2852"/>
                  </a:lnTo>
                  <a:lnTo>
                    <a:pt x="2" y="2836"/>
                  </a:lnTo>
                  <a:lnTo>
                    <a:pt x="0" y="2817"/>
                  </a:lnTo>
                  <a:lnTo>
                    <a:pt x="0" y="2458"/>
                  </a:lnTo>
                  <a:lnTo>
                    <a:pt x="2" y="2418"/>
                  </a:lnTo>
                  <a:lnTo>
                    <a:pt x="10" y="2377"/>
                  </a:lnTo>
                  <a:lnTo>
                    <a:pt x="22" y="2339"/>
                  </a:lnTo>
                  <a:lnTo>
                    <a:pt x="39" y="2303"/>
                  </a:lnTo>
                  <a:lnTo>
                    <a:pt x="62" y="2269"/>
                  </a:lnTo>
                  <a:lnTo>
                    <a:pt x="87" y="2237"/>
                  </a:lnTo>
                  <a:lnTo>
                    <a:pt x="118" y="2209"/>
                  </a:lnTo>
                  <a:lnTo>
                    <a:pt x="174" y="2163"/>
                  </a:lnTo>
                  <a:lnTo>
                    <a:pt x="231" y="2120"/>
                  </a:lnTo>
                  <a:lnTo>
                    <a:pt x="287" y="2078"/>
                  </a:lnTo>
                  <a:lnTo>
                    <a:pt x="344" y="2039"/>
                  </a:lnTo>
                  <a:lnTo>
                    <a:pt x="398" y="2001"/>
                  </a:lnTo>
                  <a:lnTo>
                    <a:pt x="452" y="1965"/>
                  </a:lnTo>
                  <a:lnTo>
                    <a:pt x="504" y="1931"/>
                  </a:lnTo>
                  <a:lnTo>
                    <a:pt x="555" y="1901"/>
                  </a:lnTo>
                  <a:lnTo>
                    <a:pt x="603" y="1871"/>
                  </a:lnTo>
                  <a:lnTo>
                    <a:pt x="649" y="1844"/>
                  </a:lnTo>
                  <a:lnTo>
                    <a:pt x="692" y="1820"/>
                  </a:lnTo>
                  <a:lnTo>
                    <a:pt x="731" y="1798"/>
                  </a:lnTo>
                  <a:lnTo>
                    <a:pt x="767" y="1778"/>
                  </a:lnTo>
                  <a:lnTo>
                    <a:pt x="799" y="1761"/>
                  </a:lnTo>
                  <a:lnTo>
                    <a:pt x="826" y="1747"/>
                  </a:lnTo>
                  <a:lnTo>
                    <a:pt x="849" y="1736"/>
                  </a:lnTo>
                  <a:lnTo>
                    <a:pt x="849" y="1295"/>
                  </a:lnTo>
                  <a:lnTo>
                    <a:pt x="822" y="1269"/>
                  </a:lnTo>
                  <a:lnTo>
                    <a:pt x="799" y="1240"/>
                  </a:lnTo>
                  <a:lnTo>
                    <a:pt x="780" y="1208"/>
                  </a:lnTo>
                  <a:lnTo>
                    <a:pt x="764" y="1175"/>
                  </a:lnTo>
                  <a:lnTo>
                    <a:pt x="753" y="1140"/>
                  </a:lnTo>
                  <a:lnTo>
                    <a:pt x="746" y="1103"/>
                  </a:lnTo>
                  <a:lnTo>
                    <a:pt x="744" y="1064"/>
                  </a:lnTo>
                  <a:lnTo>
                    <a:pt x="744" y="542"/>
                  </a:lnTo>
                  <a:lnTo>
                    <a:pt x="747" y="483"/>
                  </a:lnTo>
                  <a:lnTo>
                    <a:pt x="756" y="426"/>
                  </a:lnTo>
                  <a:lnTo>
                    <a:pt x="771" y="371"/>
                  </a:lnTo>
                  <a:lnTo>
                    <a:pt x="792" y="318"/>
                  </a:lnTo>
                  <a:lnTo>
                    <a:pt x="818" y="268"/>
                  </a:lnTo>
                  <a:lnTo>
                    <a:pt x="848" y="223"/>
                  </a:lnTo>
                  <a:lnTo>
                    <a:pt x="883" y="179"/>
                  </a:lnTo>
                  <a:lnTo>
                    <a:pt x="922" y="140"/>
                  </a:lnTo>
                  <a:lnTo>
                    <a:pt x="966" y="106"/>
                  </a:lnTo>
                  <a:lnTo>
                    <a:pt x="1012" y="75"/>
                  </a:lnTo>
                  <a:lnTo>
                    <a:pt x="1062" y="49"/>
                  </a:lnTo>
                  <a:lnTo>
                    <a:pt x="1114" y="28"/>
                  </a:lnTo>
                  <a:lnTo>
                    <a:pt x="1169" y="13"/>
                  </a:lnTo>
                  <a:lnTo>
                    <a:pt x="1226" y="4"/>
                  </a:lnTo>
                  <a:lnTo>
                    <a:pt x="1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6" name="Freeform 94">
              <a:extLst>
                <a:ext uri="{FF2B5EF4-FFF2-40B4-BE49-F238E27FC236}">
                  <a16:creationId xmlns:a16="http://schemas.microsoft.com/office/drawing/2014/main" id="{C36F0588-0F27-48D3-AAEA-3067479EECF6}"/>
                </a:ext>
              </a:extLst>
            </p:cNvPr>
            <p:cNvSpPr>
              <a:spLocks noEditPoints="1"/>
            </p:cNvSpPr>
            <p:nvPr/>
          </p:nvSpPr>
          <p:spPr bwMode="auto">
            <a:xfrm>
              <a:off x="882650" y="2206625"/>
              <a:ext cx="77788" cy="263525"/>
            </a:xfrm>
            <a:custGeom>
              <a:avLst/>
              <a:gdLst>
                <a:gd name="T0" fmla="*/ 144 w 487"/>
                <a:gd name="T1" fmla="*/ 1406 h 1657"/>
                <a:gd name="T2" fmla="*/ 335 w 487"/>
                <a:gd name="T3" fmla="*/ 1404 h 1657"/>
                <a:gd name="T4" fmla="*/ 264 w 487"/>
                <a:gd name="T5" fmla="*/ 313 h 1657"/>
                <a:gd name="T6" fmla="*/ 217 w 487"/>
                <a:gd name="T7" fmla="*/ 313 h 1657"/>
                <a:gd name="T8" fmla="*/ 416 w 487"/>
                <a:gd name="T9" fmla="*/ 0 h 1657"/>
                <a:gd name="T10" fmla="*/ 452 w 487"/>
                <a:gd name="T11" fmla="*/ 9 h 1657"/>
                <a:gd name="T12" fmla="*/ 477 w 487"/>
                <a:gd name="T13" fmla="*/ 35 h 1657"/>
                <a:gd name="T14" fmla="*/ 487 w 487"/>
                <a:gd name="T15" fmla="*/ 70 h 1657"/>
                <a:gd name="T16" fmla="*/ 476 w 487"/>
                <a:gd name="T17" fmla="*/ 142 h 1657"/>
                <a:gd name="T18" fmla="*/ 445 w 487"/>
                <a:gd name="T19" fmla="*/ 206 h 1657"/>
                <a:gd name="T20" fmla="*/ 477 w 487"/>
                <a:gd name="T21" fmla="*/ 1431 h 1657"/>
                <a:gd name="T22" fmla="*/ 466 w 487"/>
                <a:gd name="T23" fmla="*/ 1470 h 1657"/>
                <a:gd name="T24" fmla="*/ 284 w 487"/>
                <a:gd name="T25" fmla="*/ 1638 h 1657"/>
                <a:gd name="T26" fmla="*/ 254 w 487"/>
                <a:gd name="T27" fmla="*/ 1655 h 1657"/>
                <a:gd name="T28" fmla="*/ 221 w 487"/>
                <a:gd name="T29" fmla="*/ 1655 h 1657"/>
                <a:gd name="T30" fmla="*/ 190 w 487"/>
                <a:gd name="T31" fmla="*/ 1639 h 1657"/>
                <a:gd name="T32" fmla="*/ 14 w 487"/>
                <a:gd name="T33" fmla="*/ 1478 h 1657"/>
                <a:gd name="T34" fmla="*/ 2 w 487"/>
                <a:gd name="T35" fmla="*/ 1450 h 1657"/>
                <a:gd name="T36" fmla="*/ 54 w 487"/>
                <a:gd name="T37" fmla="*/ 223 h 1657"/>
                <a:gd name="T38" fmla="*/ 20 w 487"/>
                <a:gd name="T39" fmla="*/ 168 h 1657"/>
                <a:gd name="T40" fmla="*/ 2 w 487"/>
                <a:gd name="T41" fmla="*/ 105 h 1657"/>
                <a:gd name="T42" fmla="*/ 2 w 487"/>
                <a:gd name="T43" fmla="*/ 52 h 1657"/>
                <a:gd name="T44" fmla="*/ 20 w 487"/>
                <a:gd name="T45" fmla="*/ 21 h 1657"/>
                <a:gd name="T46" fmla="*/ 51 w 487"/>
                <a:gd name="T47" fmla="*/ 3 h 1657"/>
                <a:gd name="T48" fmla="*/ 88 w 487"/>
                <a:gd name="T49" fmla="*/ 3 h 1657"/>
                <a:gd name="T50" fmla="*/ 120 w 487"/>
                <a:gd name="T51" fmla="*/ 21 h 1657"/>
                <a:gd name="T52" fmla="*/ 137 w 487"/>
                <a:gd name="T53" fmla="*/ 52 h 1657"/>
                <a:gd name="T54" fmla="*/ 143 w 487"/>
                <a:gd name="T55" fmla="*/ 95 h 1657"/>
                <a:gd name="T56" fmla="*/ 163 w 487"/>
                <a:gd name="T57" fmla="*/ 135 h 1657"/>
                <a:gd name="T58" fmla="*/ 198 w 487"/>
                <a:gd name="T59" fmla="*/ 164 h 1657"/>
                <a:gd name="T60" fmla="*/ 244 w 487"/>
                <a:gd name="T61" fmla="*/ 174 h 1657"/>
                <a:gd name="T62" fmla="*/ 283 w 487"/>
                <a:gd name="T63" fmla="*/ 166 h 1657"/>
                <a:gd name="T64" fmla="*/ 306 w 487"/>
                <a:gd name="T65" fmla="*/ 151 h 1657"/>
                <a:gd name="T66" fmla="*/ 327 w 487"/>
                <a:gd name="T67" fmla="*/ 131 h 1657"/>
                <a:gd name="T68" fmla="*/ 344 w 487"/>
                <a:gd name="T69" fmla="*/ 92 h 1657"/>
                <a:gd name="T70" fmla="*/ 349 w 487"/>
                <a:gd name="T71" fmla="*/ 52 h 1657"/>
                <a:gd name="T72" fmla="*/ 366 w 487"/>
                <a:gd name="T73" fmla="*/ 21 h 1657"/>
                <a:gd name="T74" fmla="*/ 398 w 487"/>
                <a:gd name="T75" fmla="*/ 3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7" h="1657">
                  <a:moveTo>
                    <a:pt x="190" y="308"/>
                  </a:moveTo>
                  <a:lnTo>
                    <a:pt x="144" y="1406"/>
                  </a:lnTo>
                  <a:lnTo>
                    <a:pt x="237" y="1492"/>
                  </a:lnTo>
                  <a:lnTo>
                    <a:pt x="335" y="1404"/>
                  </a:lnTo>
                  <a:lnTo>
                    <a:pt x="285" y="311"/>
                  </a:lnTo>
                  <a:lnTo>
                    <a:pt x="264" y="313"/>
                  </a:lnTo>
                  <a:lnTo>
                    <a:pt x="244" y="314"/>
                  </a:lnTo>
                  <a:lnTo>
                    <a:pt x="217" y="313"/>
                  </a:lnTo>
                  <a:lnTo>
                    <a:pt x="190" y="308"/>
                  </a:lnTo>
                  <a:close/>
                  <a:moveTo>
                    <a:pt x="416" y="0"/>
                  </a:moveTo>
                  <a:lnTo>
                    <a:pt x="435" y="3"/>
                  </a:lnTo>
                  <a:lnTo>
                    <a:pt x="452" y="9"/>
                  </a:lnTo>
                  <a:lnTo>
                    <a:pt x="466" y="21"/>
                  </a:lnTo>
                  <a:lnTo>
                    <a:pt x="477" y="35"/>
                  </a:lnTo>
                  <a:lnTo>
                    <a:pt x="484" y="52"/>
                  </a:lnTo>
                  <a:lnTo>
                    <a:pt x="487" y="70"/>
                  </a:lnTo>
                  <a:lnTo>
                    <a:pt x="484" y="107"/>
                  </a:lnTo>
                  <a:lnTo>
                    <a:pt x="476" y="142"/>
                  </a:lnTo>
                  <a:lnTo>
                    <a:pt x="463" y="176"/>
                  </a:lnTo>
                  <a:lnTo>
                    <a:pt x="445" y="206"/>
                  </a:lnTo>
                  <a:lnTo>
                    <a:pt x="422" y="234"/>
                  </a:lnTo>
                  <a:lnTo>
                    <a:pt x="477" y="1431"/>
                  </a:lnTo>
                  <a:lnTo>
                    <a:pt x="475" y="1451"/>
                  </a:lnTo>
                  <a:lnTo>
                    <a:pt x="466" y="1470"/>
                  </a:lnTo>
                  <a:lnTo>
                    <a:pt x="453" y="1486"/>
                  </a:lnTo>
                  <a:lnTo>
                    <a:pt x="284" y="1638"/>
                  </a:lnTo>
                  <a:lnTo>
                    <a:pt x="270" y="1649"/>
                  </a:lnTo>
                  <a:lnTo>
                    <a:pt x="254" y="1655"/>
                  </a:lnTo>
                  <a:lnTo>
                    <a:pt x="237" y="1657"/>
                  </a:lnTo>
                  <a:lnTo>
                    <a:pt x="221" y="1655"/>
                  </a:lnTo>
                  <a:lnTo>
                    <a:pt x="205" y="1649"/>
                  </a:lnTo>
                  <a:lnTo>
                    <a:pt x="190" y="1639"/>
                  </a:lnTo>
                  <a:lnTo>
                    <a:pt x="24" y="1489"/>
                  </a:lnTo>
                  <a:lnTo>
                    <a:pt x="14" y="1478"/>
                  </a:lnTo>
                  <a:lnTo>
                    <a:pt x="6" y="1465"/>
                  </a:lnTo>
                  <a:lnTo>
                    <a:pt x="2" y="1450"/>
                  </a:lnTo>
                  <a:lnTo>
                    <a:pt x="1" y="1434"/>
                  </a:lnTo>
                  <a:lnTo>
                    <a:pt x="54" y="223"/>
                  </a:lnTo>
                  <a:lnTo>
                    <a:pt x="35" y="198"/>
                  </a:lnTo>
                  <a:lnTo>
                    <a:pt x="20" y="168"/>
                  </a:lnTo>
                  <a:lnTo>
                    <a:pt x="10" y="137"/>
                  </a:lnTo>
                  <a:lnTo>
                    <a:pt x="2" y="105"/>
                  </a:lnTo>
                  <a:lnTo>
                    <a:pt x="0" y="71"/>
                  </a:lnTo>
                  <a:lnTo>
                    <a:pt x="2" y="52"/>
                  </a:lnTo>
                  <a:lnTo>
                    <a:pt x="10" y="36"/>
                  </a:lnTo>
                  <a:lnTo>
                    <a:pt x="20" y="21"/>
                  </a:lnTo>
                  <a:lnTo>
                    <a:pt x="34" y="10"/>
                  </a:lnTo>
                  <a:lnTo>
                    <a:pt x="51" y="3"/>
                  </a:lnTo>
                  <a:lnTo>
                    <a:pt x="70" y="1"/>
                  </a:lnTo>
                  <a:lnTo>
                    <a:pt x="88" y="3"/>
                  </a:lnTo>
                  <a:lnTo>
                    <a:pt x="105" y="10"/>
                  </a:lnTo>
                  <a:lnTo>
                    <a:pt x="120" y="21"/>
                  </a:lnTo>
                  <a:lnTo>
                    <a:pt x="131" y="36"/>
                  </a:lnTo>
                  <a:lnTo>
                    <a:pt x="137" y="52"/>
                  </a:lnTo>
                  <a:lnTo>
                    <a:pt x="140" y="71"/>
                  </a:lnTo>
                  <a:lnTo>
                    <a:pt x="143" y="95"/>
                  </a:lnTo>
                  <a:lnTo>
                    <a:pt x="151" y="116"/>
                  </a:lnTo>
                  <a:lnTo>
                    <a:pt x="163" y="135"/>
                  </a:lnTo>
                  <a:lnTo>
                    <a:pt x="179" y="151"/>
                  </a:lnTo>
                  <a:lnTo>
                    <a:pt x="198" y="164"/>
                  </a:lnTo>
                  <a:lnTo>
                    <a:pt x="219" y="171"/>
                  </a:lnTo>
                  <a:lnTo>
                    <a:pt x="244" y="174"/>
                  </a:lnTo>
                  <a:lnTo>
                    <a:pt x="264" y="172"/>
                  </a:lnTo>
                  <a:lnTo>
                    <a:pt x="283" y="166"/>
                  </a:lnTo>
                  <a:lnTo>
                    <a:pt x="301" y="156"/>
                  </a:lnTo>
                  <a:lnTo>
                    <a:pt x="306" y="151"/>
                  </a:lnTo>
                  <a:lnTo>
                    <a:pt x="313" y="147"/>
                  </a:lnTo>
                  <a:lnTo>
                    <a:pt x="327" y="131"/>
                  </a:lnTo>
                  <a:lnTo>
                    <a:pt x="337" y="113"/>
                  </a:lnTo>
                  <a:lnTo>
                    <a:pt x="344" y="92"/>
                  </a:lnTo>
                  <a:lnTo>
                    <a:pt x="346" y="70"/>
                  </a:lnTo>
                  <a:lnTo>
                    <a:pt x="349" y="52"/>
                  </a:lnTo>
                  <a:lnTo>
                    <a:pt x="355" y="35"/>
                  </a:lnTo>
                  <a:lnTo>
                    <a:pt x="366" y="21"/>
                  </a:lnTo>
                  <a:lnTo>
                    <a:pt x="381" y="9"/>
                  </a:lnTo>
                  <a:lnTo>
                    <a:pt x="398"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7" name="Freeform 95">
              <a:extLst>
                <a:ext uri="{FF2B5EF4-FFF2-40B4-BE49-F238E27FC236}">
                  <a16:creationId xmlns:a16="http://schemas.microsoft.com/office/drawing/2014/main" id="{05A10063-3B4F-4F14-8FC5-85FDC5284AE7}"/>
                </a:ext>
              </a:extLst>
            </p:cNvPr>
            <p:cNvSpPr>
              <a:spLocks noEditPoints="1"/>
            </p:cNvSpPr>
            <p:nvPr/>
          </p:nvSpPr>
          <p:spPr bwMode="auto">
            <a:xfrm>
              <a:off x="1139825" y="2171700"/>
              <a:ext cx="100013" cy="100013"/>
            </a:xfrm>
            <a:custGeom>
              <a:avLst/>
              <a:gdLst>
                <a:gd name="T0" fmla="*/ 140 w 632"/>
                <a:gd name="T1" fmla="*/ 147 h 632"/>
                <a:gd name="T2" fmla="*/ 140 w 632"/>
                <a:gd name="T3" fmla="*/ 492 h 632"/>
                <a:gd name="T4" fmla="*/ 487 w 632"/>
                <a:gd name="T5" fmla="*/ 492 h 632"/>
                <a:gd name="T6" fmla="*/ 476 w 632"/>
                <a:gd name="T7" fmla="*/ 447 h 632"/>
                <a:gd name="T8" fmla="*/ 460 w 632"/>
                <a:gd name="T9" fmla="*/ 402 h 632"/>
                <a:gd name="T10" fmla="*/ 440 w 632"/>
                <a:gd name="T11" fmla="*/ 361 h 632"/>
                <a:gd name="T12" fmla="*/ 416 w 632"/>
                <a:gd name="T13" fmla="*/ 320 h 632"/>
                <a:gd name="T14" fmla="*/ 387 w 632"/>
                <a:gd name="T15" fmla="*/ 283 h 632"/>
                <a:gd name="T16" fmla="*/ 352 w 632"/>
                <a:gd name="T17" fmla="*/ 249 h 632"/>
                <a:gd name="T18" fmla="*/ 314 w 632"/>
                <a:gd name="T19" fmla="*/ 219 h 632"/>
                <a:gd name="T20" fmla="*/ 274 w 632"/>
                <a:gd name="T21" fmla="*/ 194 h 632"/>
                <a:gd name="T22" fmla="*/ 232 w 632"/>
                <a:gd name="T23" fmla="*/ 174 h 632"/>
                <a:gd name="T24" fmla="*/ 187 w 632"/>
                <a:gd name="T25" fmla="*/ 158 h 632"/>
                <a:gd name="T26" fmla="*/ 140 w 632"/>
                <a:gd name="T27" fmla="*/ 147 h 632"/>
                <a:gd name="T28" fmla="*/ 70 w 632"/>
                <a:gd name="T29" fmla="*/ 0 h 632"/>
                <a:gd name="T30" fmla="*/ 123 w 632"/>
                <a:gd name="T31" fmla="*/ 2 h 632"/>
                <a:gd name="T32" fmla="*/ 176 w 632"/>
                <a:gd name="T33" fmla="*/ 10 h 632"/>
                <a:gd name="T34" fmla="*/ 227 w 632"/>
                <a:gd name="T35" fmla="*/ 22 h 632"/>
                <a:gd name="T36" fmla="*/ 277 w 632"/>
                <a:gd name="T37" fmla="*/ 40 h 632"/>
                <a:gd name="T38" fmla="*/ 325 w 632"/>
                <a:gd name="T39" fmla="*/ 61 h 632"/>
                <a:gd name="T40" fmla="*/ 371 w 632"/>
                <a:gd name="T41" fmla="*/ 87 h 632"/>
                <a:gd name="T42" fmla="*/ 413 w 632"/>
                <a:gd name="T43" fmla="*/ 117 h 632"/>
                <a:gd name="T44" fmla="*/ 454 w 632"/>
                <a:gd name="T45" fmla="*/ 151 h 632"/>
                <a:gd name="T46" fmla="*/ 491 w 632"/>
                <a:gd name="T47" fmla="*/ 190 h 632"/>
                <a:gd name="T48" fmla="*/ 523 w 632"/>
                <a:gd name="T49" fmla="*/ 230 h 632"/>
                <a:gd name="T50" fmla="*/ 552 w 632"/>
                <a:gd name="T51" fmla="*/ 273 h 632"/>
                <a:gd name="T52" fmla="*/ 575 w 632"/>
                <a:gd name="T53" fmla="*/ 317 h 632"/>
                <a:gd name="T54" fmla="*/ 595 w 632"/>
                <a:gd name="T55" fmla="*/ 363 h 632"/>
                <a:gd name="T56" fmla="*/ 611 w 632"/>
                <a:gd name="T57" fmla="*/ 412 h 632"/>
                <a:gd name="T58" fmla="*/ 623 w 632"/>
                <a:gd name="T59" fmla="*/ 461 h 632"/>
                <a:gd name="T60" fmla="*/ 629 w 632"/>
                <a:gd name="T61" fmla="*/ 511 h 632"/>
                <a:gd name="T62" fmla="*/ 632 w 632"/>
                <a:gd name="T63" fmla="*/ 562 h 632"/>
                <a:gd name="T64" fmla="*/ 629 w 632"/>
                <a:gd name="T65" fmla="*/ 581 h 632"/>
                <a:gd name="T66" fmla="*/ 622 w 632"/>
                <a:gd name="T67" fmla="*/ 598 h 632"/>
                <a:gd name="T68" fmla="*/ 611 w 632"/>
                <a:gd name="T69" fmla="*/ 612 h 632"/>
                <a:gd name="T70" fmla="*/ 598 w 632"/>
                <a:gd name="T71" fmla="*/ 623 h 632"/>
                <a:gd name="T72" fmla="*/ 580 w 632"/>
                <a:gd name="T73" fmla="*/ 630 h 632"/>
                <a:gd name="T74" fmla="*/ 561 w 632"/>
                <a:gd name="T75" fmla="*/ 632 h 632"/>
                <a:gd name="T76" fmla="*/ 70 w 632"/>
                <a:gd name="T77" fmla="*/ 632 h 632"/>
                <a:gd name="T78" fmla="*/ 52 w 632"/>
                <a:gd name="T79" fmla="*/ 630 h 632"/>
                <a:gd name="T80" fmla="*/ 35 w 632"/>
                <a:gd name="T81" fmla="*/ 623 h 632"/>
                <a:gd name="T82" fmla="*/ 21 w 632"/>
                <a:gd name="T83" fmla="*/ 612 h 632"/>
                <a:gd name="T84" fmla="*/ 9 w 632"/>
                <a:gd name="T85" fmla="*/ 598 h 632"/>
                <a:gd name="T86" fmla="*/ 3 w 632"/>
                <a:gd name="T87" fmla="*/ 581 h 632"/>
                <a:gd name="T88" fmla="*/ 0 w 632"/>
                <a:gd name="T89" fmla="*/ 562 h 632"/>
                <a:gd name="T90" fmla="*/ 0 w 632"/>
                <a:gd name="T91" fmla="*/ 70 h 632"/>
                <a:gd name="T92" fmla="*/ 3 w 632"/>
                <a:gd name="T93" fmla="*/ 51 h 632"/>
                <a:gd name="T94" fmla="*/ 9 w 632"/>
                <a:gd name="T95" fmla="*/ 34 h 632"/>
                <a:gd name="T96" fmla="*/ 20 w 632"/>
                <a:gd name="T97" fmla="*/ 20 h 632"/>
                <a:gd name="T98" fmla="*/ 35 w 632"/>
                <a:gd name="T99" fmla="*/ 10 h 632"/>
                <a:gd name="T100" fmla="*/ 52 w 632"/>
                <a:gd name="T101" fmla="*/ 2 h 632"/>
                <a:gd name="T102" fmla="*/ 70 w 632"/>
                <a:gd name="T10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2" h="632">
                  <a:moveTo>
                    <a:pt x="140" y="147"/>
                  </a:moveTo>
                  <a:lnTo>
                    <a:pt x="140" y="492"/>
                  </a:lnTo>
                  <a:lnTo>
                    <a:pt x="487" y="492"/>
                  </a:lnTo>
                  <a:lnTo>
                    <a:pt x="476" y="447"/>
                  </a:lnTo>
                  <a:lnTo>
                    <a:pt x="460" y="402"/>
                  </a:lnTo>
                  <a:lnTo>
                    <a:pt x="440" y="361"/>
                  </a:lnTo>
                  <a:lnTo>
                    <a:pt x="416" y="320"/>
                  </a:lnTo>
                  <a:lnTo>
                    <a:pt x="387" y="283"/>
                  </a:lnTo>
                  <a:lnTo>
                    <a:pt x="352" y="249"/>
                  </a:lnTo>
                  <a:lnTo>
                    <a:pt x="314" y="219"/>
                  </a:lnTo>
                  <a:lnTo>
                    <a:pt x="274" y="194"/>
                  </a:lnTo>
                  <a:lnTo>
                    <a:pt x="232" y="174"/>
                  </a:lnTo>
                  <a:lnTo>
                    <a:pt x="187" y="158"/>
                  </a:lnTo>
                  <a:lnTo>
                    <a:pt x="140" y="147"/>
                  </a:lnTo>
                  <a:close/>
                  <a:moveTo>
                    <a:pt x="70" y="0"/>
                  </a:moveTo>
                  <a:lnTo>
                    <a:pt x="123" y="2"/>
                  </a:lnTo>
                  <a:lnTo>
                    <a:pt x="176" y="10"/>
                  </a:lnTo>
                  <a:lnTo>
                    <a:pt x="227" y="22"/>
                  </a:lnTo>
                  <a:lnTo>
                    <a:pt x="277" y="40"/>
                  </a:lnTo>
                  <a:lnTo>
                    <a:pt x="325" y="61"/>
                  </a:lnTo>
                  <a:lnTo>
                    <a:pt x="371" y="87"/>
                  </a:lnTo>
                  <a:lnTo>
                    <a:pt x="413" y="117"/>
                  </a:lnTo>
                  <a:lnTo>
                    <a:pt x="454" y="151"/>
                  </a:lnTo>
                  <a:lnTo>
                    <a:pt x="491" y="190"/>
                  </a:lnTo>
                  <a:lnTo>
                    <a:pt x="523" y="230"/>
                  </a:lnTo>
                  <a:lnTo>
                    <a:pt x="552" y="273"/>
                  </a:lnTo>
                  <a:lnTo>
                    <a:pt x="575" y="317"/>
                  </a:lnTo>
                  <a:lnTo>
                    <a:pt x="595" y="363"/>
                  </a:lnTo>
                  <a:lnTo>
                    <a:pt x="611" y="412"/>
                  </a:lnTo>
                  <a:lnTo>
                    <a:pt x="623" y="461"/>
                  </a:lnTo>
                  <a:lnTo>
                    <a:pt x="629" y="511"/>
                  </a:lnTo>
                  <a:lnTo>
                    <a:pt x="632" y="562"/>
                  </a:lnTo>
                  <a:lnTo>
                    <a:pt x="629" y="581"/>
                  </a:lnTo>
                  <a:lnTo>
                    <a:pt x="622" y="598"/>
                  </a:lnTo>
                  <a:lnTo>
                    <a:pt x="611" y="612"/>
                  </a:lnTo>
                  <a:lnTo>
                    <a:pt x="598" y="623"/>
                  </a:lnTo>
                  <a:lnTo>
                    <a:pt x="580" y="630"/>
                  </a:lnTo>
                  <a:lnTo>
                    <a:pt x="561" y="632"/>
                  </a:lnTo>
                  <a:lnTo>
                    <a:pt x="70" y="632"/>
                  </a:lnTo>
                  <a:lnTo>
                    <a:pt x="52" y="630"/>
                  </a:lnTo>
                  <a:lnTo>
                    <a:pt x="35" y="623"/>
                  </a:lnTo>
                  <a:lnTo>
                    <a:pt x="21" y="612"/>
                  </a:lnTo>
                  <a:lnTo>
                    <a:pt x="9" y="598"/>
                  </a:lnTo>
                  <a:lnTo>
                    <a:pt x="3" y="581"/>
                  </a:lnTo>
                  <a:lnTo>
                    <a:pt x="0" y="562"/>
                  </a:lnTo>
                  <a:lnTo>
                    <a:pt x="0" y="70"/>
                  </a:lnTo>
                  <a:lnTo>
                    <a:pt x="3" y="51"/>
                  </a:lnTo>
                  <a:lnTo>
                    <a:pt x="9" y="34"/>
                  </a:lnTo>
                  <a:lnTo>
                    <a:pt x="20" y="20"/>
                  </a:lnTo>
                  <a:lnTo>
                    <a:pt x="35" y="10"/>
                  </a:lnTo>
                  <a:lnTo>
                    <a:pt x="52"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18" name="Freeform 96">
              <a:extLst>
                <a:ext uri="{FF2B5EF4-FFF2-40B4-BE49-F238E27FC236}">
                  <a16:creationId xmlns:a16="http://schemas.microsoft.com/office/drawing/2014/main" id="{FB747430-289D-4C1E-B41A-DD3A5DB0A96F}"/>
                </a:ext>
              </a:extLst>
            </p:cNvPr>
            <p:cNvSpPr>
              <a:spLocks noEditPoints="1"/>
            </p:cNvSpPr>
            <p:nvPr/>
          </p:nvSpPr>
          <p:spPr bwMode="auto">
            <a:xfrm>
              <a:off x="996950" y="2192338"/>
              <a:ext cx="220663" cy="220663"/>
            </a:xfrm>
            <a:custGeom>
              <a:avLst/>
              <a:gdLst>
                <a:gd name="T0" fmla="*/ 569 w 1395"/>
                <a:gd name="T1" fmla="*/ 156 h 1394"/>
                <a:gd name="T2" fmla="*/ 461 w 1395"/>
                <a:gd name="T3" fmla="*/ 194 h 1394"/>
                <a:gd name="T4" fmla="*/ 364 w 1395"/>
                <a:gd name="T5" fmla="*/ 252 h 1394"/>
                <a:gd name="T6" fmla="*/ 281 w 1395"/>
                <a:gd name="T7" fmla="*/ 328 h 1394"/>
                <a:gd name="T8" fmla="*/ 215 w 1395"/>
                <a:gd name="T9" fmla="*/ 419 h 1394"/>
                <a:gd name="T10" fmla="*/ 168 w 1395"/>
                <a:gd name="T11" fmla="*/ 524 h 1394"/>
                <a:gd name="T12" fmla="*/ 144 w 1395"/>
                <a:gd name="T13" fmla="*/ 638 h 1394"/>
                <a:gd name="T14" fmla="*/ 144 w 1395"/>
                <a:gd name="T15" fmla="*/ 758 h 1394"/>
                <a:gd name="T16" fmla="*/ 169 w 1395"/>
                <a:gd name="T17" fmla="*/ 873 h 1394"/>
                <a:gd name="T18" fmla="*/ 217 w 1395"/>
                <a:gd name="T19" fmla="*/ 978 h 1394"/>
                <a:gd name="T20" fmla="*/ 284 w 1395"/>
                <a:gd name="T21" fmla="*/ 1069 h 1394"/>
                <a:gd name="T22" fmla="*/ 369 w 1395"/>
                <a:gd name="T23" fmla="*/ 1146 h 1394"/>
                <a:gd name="T24" fmla="*/ 468 w 1395"/>
                <a:gd name="T25" fmla="*/ 1205 h 1394"/>
                <a:gd name="T26" fmla="*/ 578 w 1395"/>
                <a:gd name="T27" fmla="*/ 1241 h 1394"/>
                <a:gd name="T28" fmla="*/ 697 w 1395"/>
                <a:gd name="T29" fmla="*/ 1254 h 1394"/>
                <a:gd name="T30" fmla="*/ 815 w 1395"/>
                <a:gd name="T31" fmla="*/ 1242 h 1394"/>
                <a:gd name="T32" fmla="*/ 925 w 1395"/>
                <a:gd name="T33" fmla="*/ 1206 h 1394"/>
                <a:gd name="T34" fmla="*/ 1023 w 1395"/>
                <a:gd name="T35" fmla="*/ 1148 h 1394"/>
                <a:gd name="T36" fmla="*/ 1107 w 1395"/>
                <a:gd name="T37" fmla="*/ 1074 h 1394"/>
                <a:gd name="T38" fmla="*/ 1175 w 1395"/>
                <a:gd name="T39" fmla="*/ 983 h 1394"/>
                <a:gd name="T40" fmla="*/ 1223 w 1395"/>
                <a:gd name="T41" fmla="*/ 880 h 1394"/>
                <a:gd name="T42" fmla="*/ 1249 w 1395"/>
                <a:gd name="T43" fmla="*/ 767 h 1394"/>
                <a:gd name="T44" fmla="*/ 679 w 1395"/>
                <a:gd name="T45" fmla="*/ 765 h 1394"/>
                <a:gd name="T46" fmla="*/ 648 w 1395"/>
                <a:gd name="T47" fmla="*/ 747 h 1394"/>
                <a:gd name="T48" fmla="*/ 630 w 1395"/>
                <a:gd name="T49" fmla="*/ 716 h 1394"/>
                <a:gd name="T50" fmla="*/ 628 w 1395"/>
                <a:gd name="T51" fmla="*/ 145 h 1394"/>
                <a:gd name="T52" fmla="*/ 716 w 1395"/>
                <a:gd name="T53" fmla="*/ 2 h 1394"/>
                <a:gd name="T54" fmla="*/ 747 w 1395"/>
                <a:gd name="T55" fmla="*/ 20 h 1394"/>
                <a:gd name="T56" fmla="*/ 765 w 1395"/>
                <a:gd name="T57" fmla="*/ 51 h 1394"/>
                <a:gd name="T58" fmla="*/ 768 w 1395"/>
                <a:gd name="T59" fmla="*/ 627 h 1394"/>
                <a:gd name="T60" fmla="*/ 1343 w 1395"/>
                <a:gd name="T61" fmla="*/ 629 h 1394"/>
                <a:gd name="T62" fmla="*/ 1375 w 1395"/>
                <a:gd name="T63" fmla="*/ 647 h 1394"/>
                <a:gd name="T64" fmla="*/ 1392 w 1395"/>
                <a:gd name="T65" fmla="*/ 678 h 1394"/>
                <a:gd name="T66" fmla="*/ 1392 w 1395"/>
                <a:gd name="T67" fmla="*/ 764 h 1394"/>
                <a:gd name="T68" fmla="*/ 1367 w 1395"/>
                <a:gd name="T69" fmla="*/ 893 h 1394"/>
                <a:gd name="T70" fmla="*/ 1320 w 1395"/>
                <a:gd name="T71" fmla="*/ 1012 h 1394"/>
                <a:gd name="T72" fmla="*/ 1252 w 1395"/>
                <a:gd name="T73" fmla="*/ 1118 h 1394"/>
                <a:gd name="T74" fmla="*/ 1167 w 1395"/>
                <a:gd name="T75" fmla="*/ 1212 h 1394"/>
                <a:gd name="T76" fmla="*/ 1067 w 1395"/>
                <a:gd name="T77" fmla="*/ 1288 h 1394"/>
                <a:gd name="T78" fmla="*/ 953 w 1395"/>
                <a:gd name="T79" fmla="*/ 1345 h 1394"/>
                <a:gd name="T80" fmla="*/ 830 w 1395"/>
                <a:gd name="T81" fmla="*/ 1381 h 1394"/>
                <a:gd name="T82" fmla="*/ 697 w 1395"/>
                <a:gd name="T83" fmla="*/ 1394 h 1394"/>
                <a:gd name="T84" fmla="*/ 565 w 1395"/>
                <a:gd name="T85" fmla="*/ 1381 h 1394"/>
                <a:gd name="T86" fmla="*/ 442 w 1395"/>
                <a:gd name="T87" fmla="*/ 1345 h 1394"/>
                <a:gd name="T88" fmla="*/ 328 w 1395"/>
                <a:gd name="T89" fmla="*/ 1288 h 1394"/>
                <a:gd name="T90" fmla="*/ 228 w 1395"/>
                <a:gd name="T91" fmla="*/ 1212 h 1394"/>
                <a:gd name="T92" fmla="*/ 143 w 1395"/>
                <a:gd name="T93" fmla="*/ 1118 h 1394"/>
                <a:gd name="T94" fmla="*/ 76 w 1395"/>
                <a:gd name="T95" fmla="*/ 1012 h 1394"/>
                <a:gd name="T96" fmla="*/ 28 w 1395"/>
                <a:gd name="T97" fmla="*/ 893 h 1394"/>
                <a:gd name="T98" fmla="*/ 3 w 1395"/>
                <a:gd name="T99" fmla="*/ 764 h 1394"/>
                <a:gd name="T100" fmla="*/ 3 w 1395"/>
                <a:gd name="T101" fmla="*/ 630 h 1394"/>
                <a:gd name="T102" fmla="*/ 28 w 1395"/>
                <a:gd name="T103" fmla="*/ 501 h 1394"/>
                <a:gd name="T104" fmla="*/ 76 w 1395"/>
                <a:gd name="T105" fmla="*/ 382 h 1394"/>
                <a:gd name="T106" fmla="*/ 143 w 1395"/>
                <a:gd name="T107" fmla="*/ 276 h 1394"/>
                <a:gd name="T108" fmla="*/ 228 w 1395"/>
                <a:gd name="T109" fmla="*/ 182 h 1394"/>
                <a:gd name="T110" fmla="*/ 328 w 1395"/>
                <a:gd name="T111" fmla="*/ 107 h 1394"/>
                <a:gd name="T112" fmla="*/ 442 w 1395"/>
                <a:gd name="T113" fmla="*/ 49 h 1394"/>
                <a:gd name="T114" fmla="*/ 565 w 1395"/>
                <a:gd name="T115" fmla="*/ 12 h 1394"/>
                <a:gd name="T116" fmla="*/ 697 w 1395"/>
                <a:gd name="T117" fmla="*/ 0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5" h="1394">
                  <a:moveTo>
                    <a:pt x="628" y="145"/>
                  </a:moveTo>
                  <a:lnTo>
                    <a:pt x="569" y="156"/>
                  </a:lnTo>
                  <a:lnTo>
                    <a:pt x="514" y="172"/>
                  </a:lnTo>
                  <a:lnTo>
                    <a:pt x="461" y="194"/>
                  </a:lnTo>
                  <a:lnTo>
                    <a:pt x="411" y="220"/>
                  </a:lnTo>
                  <a:lnTo>
                    <a:pt x="364" y="252"/>
                  </a:lnTo>
                  <a:lnTo>
                    <a:pt x="320" y="287"/>
                  </a:lnTo>
                  <a:lnTo>
                    <a:pt x="281" y="328"/>
                  </a:lnTo>
                  <a:lnTo>
                    <a:pt x="246" y="372"/>
                  </a:lnTo>
                  <a:lnTo>
                    <a:pt x="215" y="419"/>
                  </a:lnTo>
                  <a:lnTo>
                    <a:pt x="190" y="470"/>
                  </a:lnTo>
                  <a:lnTo>
                    <a:pt x="168" y="524"/>
                  </a:lnTo>
                  <a:lnTo>
                    <a:pt x="153" y="579"/>
                  </a:lnTo>
                  <a:lnTo>
                    <a:pt x="144" y="638"/>
                  </a:lnTo>
                  <a:lnTo>
                    <a:pt x="141" y="697"/>
                  </a:lnTo>
                  <a:lnTo>
                    <a:pt x="144" y="758"/>
                  </a:lnTo>
                  <a:lnTo>
                    <a:pt x="153" y="816"/>
                  </a:lnTo>
                  <a:lnTo>
                    <a:pt x="169" y="873"/>
                  </a:lnTo>
                  <a:lnTo>
                    <a:pt x="191" y="927"/>
                  </a:lnTo>
                  <a:lnTo>
                    <a:pt x="217" y="978"/>
                  </a:lnTo>
                  <a:lnTo>
                    <a:pt x="248" y="1026"/>
                  </a:lnTo>
                  <a:lnTo>
                    <a:pt x="284" y="1069"/>
                  </a:lnTo>
                  <a:lnTo>
                    <a:pt x="325" y="1110"/>
                  </a:lnTo>
                  <a:lnTo>
                    <a:pt x="369" y="1146"/>
                  </a:lnTo>
                  <a:lnTo>
                    <a:pt x="417" y="1178"/>
                  </a:lnTo>
                  <a:lnTo>
                    <a:pt x="468" y="1205"/>
                  </a:lnTo>
                  <a:lnTo>
                    <a:pt x="522" y="1226"/>
                  </a:lnTo>
                  <a:lnTo>
                    <a:pt x="578" y="1241"/>
                  </a:lnTo>
                  <a:lnTo>
                    <a:pt x="638" y="1250"/>
                  </a:lnTo>
                  <a:lnTo>
                    <a:pt x="697" y="1254"/>
                  </a:lnTo>
                  <a:lnTo>
                    <a:pt x="758" y="1250"/>
                  </a:lnTo>
                  <a:lnTo>
                    <a:pt x="815" y="1242"/>
                  </a:lnTo>
                  <a:lnTo>
                    <a:pt x="872" y="1226"/>
                  </a:lnTo>
                  <a:lnTo>
                    <a:pt x="925" y="1206"/>
                  </a:lnTo>
                  <a:lnTo>
                    <a:pt x="975" y="1179"/>
                  </a:lnTo>
                  <a:lnTo>
                    <a:pt x="1023" y="1148"/>
                  </a:lnTo>
                  <a:lnTo>
                    <a:pt x="1066" y="1113"/>
                  </a:lnTo>
                  <a:lnTo>
                    <a:pt x="1107" y="1074"/>
                  </a:lnTo>
                  <a:lnTo>
                    <a:pt x="1143" y="1030"/>
                  </a:lnTo>
                  <a:lnTo>
                    <a:pt x="1175" y="983"/>
                  </a:lnTo>
                  <a:lnTo>
                    <a:pt x="1201" y="933"/>
                  </a:lnTo>
                  <a:lnTo>
                    <a:pt x="1223" y="880"/>
                  </a:lnTo>
                  <a:lnTo>
                    <a:pt x="1239" y="825"/>
                  </a:lnTo>
                  <a:lnTo>
                    <a:pt x="1249" y="767"/>
                  </a:lnTo>
                  <a:lnTo>
                    <a:pt x="697" y="767"/>
                  </a:lnTo>
                  <a:lnTo>
                    <a:pt x="679" y="765"/>
                  </a:lnTo>
                  <a:lnTo>
                    <a:pt x="662" y="758"/>
                  </a:lnTo>
                  <a:lnTo>
                    <a:pt x="648" y="747"/>
                  </a:lnTo>
                  <a:lnTo>
                    <a:pt x="636" y="732"/>
                  </a:lnTo>
                  <a:lnTo>
                    <a:pt x="630" y="716"/>
                  </a:lnTo>
                  <a:lnTo>
                    <a:pt x="628" y="697"/>
                  </a:lnTo>
                  <a:lnTo>
                    <a:pt x="628" y="145"/>
                  </a:lnTo>
                  <a:close/>
                  <a:moveTo>
                    <a:pt x="697" y="0"/>
                  </a:moveTo>
                  <a:lnTo>
                    <a:pt x="716" y="2"/>
                  </a:lnTo>
                  <a:lnTo>
                    <a:pt x="733" y="10"/>
                  </a:lnTo>
                  <a:lnTo>
                    <a:pt x="747" y="20"/>
                  </a:lnTo>
                  <a:lnTo>
                    <a:pt x="759" y="34"/>
                  </a:lnTo>
                  <a:lnTo>
                    <a:pt x="765" y="51"/>
                  </a:lnTo>
                  <a:lnTo>
                    <a:pt x="768" y="70"/>
                  </a:lnTo>
                  <a:lnTo>
                    <a:pt x="768" y="627"/>
                  </a:lnTo>
                  <a:lnTo>
                    <a:pt x="1325" y="627"/>
                  </a:lnTo>
                  <a:lnTo>
                    <a:pt x="1343" y="629"/>
                  </a:lnTo>
                  <a:lnTo>
                    <a:pt x="1360" y="636"/>
                  </a:lnTo>
                  <a:lnTo>
                    <a:pt x="1375" y="647"/>
                  </a:lnTo>
                  <a:lnTo>
                    <a:pt x="1385" y="662"/>
                  </a:lnTo>
                  <a:lnTo>
                    <a:pt x="1392" y="678"/>
                  </a:lnTo>
                  <a:lnTo>
                    <a:pt x="1395" y="697"/>
                  </a:lnTo>
                  <a:lnTo>
                    <a:pt x="1392" y="764"/>
                  </a:lnTo>
                  <a:lnTo>
                    <a:pt x="1382" y="829"/>
                  </a:lnTo>
                  <a:lnTo>
                    <a:pt x="1367" y="893"/>
                  </a:lnTo>
                  <a:lnTo>
                    <a:pt x="1346" y="954"/>
                  </a:lnTo>
                  <a:lnTo>
                    <a:pt x="1320" y="1012"/>
                  </a:lnTo>
                  <a:lnTo>
                    <a:pt x="1289" y="1066"/>
                  </a:lnTo>
                  <a:lnTo>
                    <a:pt x="1252" y="1118"/>
                  </a:lnTo>
                  <a:lnTo>
                    <a:pt x="1212" y="1167"/>
                  </a:lnTo>
                  <a:lnTo>
                    <a:pt x="1167" y="1212"/>
                  </a:lnTo>
                  <a:lnTo>
                    <a:pt x="1119" y="1252"/>
                  </a:lnTo>
                  <a:lnTo>
                    <a:pt x="1067" y="1288"/>
                  </a:lnTo>
                  <a:lnTo>
                    <a:pt x="1012" y="1320"/>
                  </a:lnTo>
                  <a:lnTo>
                    <a:pt x="953" y="1345"/>
                  </a:lnTo>
                  <a:lnTo>
                    <a:pt x="893" y="1366"/>
                  </a:lnTo>
                  <a:lnTo>
                    <a:pt x="830" y="1381"/>
                  </a:lnTo>
                  <a:lnTo>
                    <a:pt x="765" y="1391"/>
                  </a:lnTo>
                  <a:lnTo>
                    <a:pt x="697" y="1394"/>
                  </a:lnTo>
                  <a:lnTo>
                    <a:pt x="630" y="1391"/>
                  </a:lnTo>
                  <a:lnTo>
                    <a:pt x="565" y="1381"/>
                  </a:lnTo>
                  <a:lnTo>
                    <a:pt x="502" y="1366"/>
                  </a:lnTo>
                  <a:lnTo>
                    <a:pt x="442" y="1345"/>
                  </a:lnTo>
                  <a:lnTo>
                    <a:pt x="383" y="1320"/>
                  </a:lnTo>
                  <a:lnTo>
                    <a:pt x="328" y="1288"/>
                  </a:lnTo>
                  <a:lnTo>
                    <a:pt x="276" y="1252"/>
                  </a:lnTo>
                  <a:lnTo>
                    <a:pt x="228" y="1212"/>
                  </a:lnTo>
                  <a:lnTo>
                    <a:pt x="183" y="1167"/>
                  </a:lnTo>
                  <a:lnTo>
                    <a:pt x="143" y="1118"/>
                  </a:lnTo>
                  <a:lnTo>
                    <a:pt x="107" y="1066"/>
                  </a:lnTo>
                  <a:lnTo>
                    <a:pt x="76" y="1012"/>
                  </a:lnTo>
                  <a:lnTo>
                    <a:pt x="49" y="954"/>
                  </a:lnTo>
                  <a:lnTo>
                    <a:pt x="28" y="893"/>
                  </a:lnTo>
                  <a:lnTo>
                    <a:pt x="13" y="829"/>
                  </a:lnTo>
                  <a:lnTo>
                    <a:pt x="3" y="764"/>
                  </a:lnTo>
                  <a:lnTo>
                    <a:pt x="0" y="697"/>
                  </a:lnTo>
                  <a:lnTo>
                    <a:pt x="3" y="630"/>
                  </a:lnTo>
                  <a:lnTo>
                    <a:pt x="13" y="565"/>
                  </a:lnTo>
                  <a:lnTo>
                    <a:pt x="28" y="501"/>
                  </a:lnTo>
                  <a:lnTo>
                    <a:pt x="49" y="441"/>
                  </a:lnTo>
                  <a:lnTo>
                    <a:pt x="76" y="382"/>
                  </a:lnTo>
                  <a:lnTo>
                    <a:pt x="107" y="328"/>
                  </a:lnTo>
                  <a:lnTo>
                    <a:pt x="143" y="276"/>
                  </a:lnTo>
                  <a:lnTo>
                    <a:pt x="183" y="227"/>
                  </a:lnTo>
                  <a:lnTo>
                    <a:pt x="228" y="182"/>
                  </a:lnTo>
                  <a:lnTo>
                    <a:pt x="276" y="142"/>
                  </a:lnTo>
                  <a:lnTo>
                    <a:pt x="328" y="107"/>
                  </a:lnTo>
                  <a:lnTo>
                    <a:pt x="383" y="75"/>
                  </a:lnTo>
                  <a:lnTo>
                    <a:pt x="442" y="49"/>
                  </a:lnTo>
                  <a:lnTo>
                    <a:pt x="502" y="28"/>
                  </a:lnTo>
                  <a:lnTo>
                    <a:pt x="565" y="12"/>
                  </a:lnTo>
                  <a:lnTo>
                    <a:pt x="630" y="3"/>
                  </a:lnTo>
                  <a:lnTo>
                    <a:pt x="6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grpSp>
        <p:nvGrpSpPr>
          <p:cNvPr id="19" name="Group 43">
            <a:extLst>
              <a:ext uri="{FF2B5EF4-FFF2-40B4-BE49-F238E27FC236}">
                <a16:creationId xmlns:a16="http://schemas.microsoft.com/office/drawing/2014/main" id="{626FA093-224D-4F3C-82D3-F9A3582F3EFA}"/>
              </a:ext>
            </a:extLst>
          </p:cNvPr>
          <p:cNvGrpSpPr/>
          <p:nvPr/>
        </p:nvGrpSpPr>
        <p:grpSpPr>
          <a:xfrm>
            <a:off x="5480617" y="4755226"/>
            <a:ext cx="781615" cy="895112"/>
            <a:chOff x="9990138" y="2690813"/>
            <a:chExt cx="481013" cy="550863"/>
          </a:xfrm>
          <a:solidFill>
            <a:schemeClr val="bg1"/>
          </a:solidFill>
        </p:grpSpPr>
        <p:sp>
          <p:nvSpPr>
            <p:cNvPr id="20" name="Freeform 107">
              <a:extLst>
                <a:ext uri="{FF2B5EF4-FFF2-40B4-BE49-F238E27FC236}">
                  <a16:creationId xmlns:a16="http://schemas.microsoft.com/office/drawing/2014/main" id="{5FAE701F-B94F-4CC1-81F9-718FF877E323}"/>
                </a:ext>
              </a:extLst>
            </p:cNvPr>
            <p:cNvSpPr>
              <a:spLocks/>
            </p:cNvSpPr>
            <p:nvPr/>
          </p:nvSpPr>
          <p:spPr bwMode="auto">
            <a:xfrm>
              <a:off x="10121901" y="3182938"/>
              <a:ext cx="219075" cy="58738"/>
            </a:xfrm>
            <a:custGeom>
              <a:avLst/>
              <a:gdLst>
                <a:gd name="T0" fmla="*/ 689 w 1378"/>
                <a:gd name="T1" fmla="*/ 0 h 371"/>
                <a:gd name="T2" fmla="*/ 708 w 1378"/>
                <a:gd name="T3" fmla="*/ 2 h 371"/>
                <a:gd name="T4" fmla="*/ 724 w 1378"/>
                <a:gd name="T5" fmla="*/ 10 h 371"/>
                <a:gd name="T6" fmla="*/ 739 w 1378"/>
                <a:gd name="T7" fmla="*/ 20 h 371"/>
                <a:gd name="T8" fmla="*/ 749 w 1378"/>
                <a:gd name="T9" fmla="*/ 35 h 371"/>
                <a:gd name="T10" fmla="*/ 757 w 1378"/>
                <a:gd name="T11" fmla="*/ 51 h 371"/>
                <a:gd name="T12" fmla="*/ 759 w 1378"/>
                <a:gd name="T13" fmla="*/ 70 h 371"/>
                <a:gd name="T14" fmla="*/ 759 w 1378"/>
                <a:gd name="T15" fmla="*/ 230 h 371"/>
                <a:gd name="T16" fmla="*/ 1307 w 1378"/>
                <a:gd name="T17" fmla="*/ 230 h 371"/>
                <a:gd name="T18" fmla="*/ 1326 w 1378"/>
                <a:gd name="T19" fmla="*/ 232 h 371"/>
                <a:gd name="T20" fmla="*/ 1343 w 1378"/>
                <a:gd name="T21" fmla="*/ 239 h 371"/>
                <a:gd name="T22" fmla="*/ 1357 w 1378"/>
                <a:gd name="T23" fmla="*/ 250 h 371"/>
                <a:gd name="T24" fmla="*/ 1368 w 1378"/>
                <a:gd name="T25" fmla="*/ 265 h 371"/>
                <a:gd name="T26" fmla="*/ 1375 w 1378"/>
                <a:gd name="T27" fmla="*/ 282 h 371"/>
                <a:gd name="T28" fmla="*/ 1378 w 1378"/>
                <a:gd name="T29" fmla="*/ 300 h 371"/>
                <a:gd name="T30" fmla="*/ 1376 w 1378"/>
                <a:gd name="T31" fmla="*/ 319 h 371"/>
                <a:gd name="T32" fmla="*/ 1368 w 1378"/>
                <a:gd name="T33" fmla="*/ 336 h 371"/>
                <a:gd name="T34" fmla="*/ 1358 w 1378"/>
                <a:gd name="T35" fmla="*/ 349 h 371"/>
                <a:gd name="T36" fmla="*/ 1343 w 1378"/>
                <a:gd name="T37" fmla="*/ 361 h 371"/>
                <a:gd name="T38" fmla="*/ 1326 w 1378"/>
                <a:gd name="T39" fmla="*/ 367 h 371"/>
                <a:gd name="T40" fmla="*/ 1308 w 1378"/>
                <a:gd name="T41" fmla="*/ 371 h 371"/>
                <a:gd name="T42" fmla="*/ 71 w 1378"/>
                <a:gd name="T43" fmla="*/ 371 h 371"/>
                <a:gd name="T44" fmla="*/ 52 w 1378"/>
                <a:gd name="T45" fmla="*/ 367 h 371"/>
                <a:gd name="T46" fmla="*/ 35 w 1378"/>
                <a:gd name="T47" fmla="*/ 361 h 371"/>
                <a:gd name="T48" fmla="*/ 21 w 1378"/>
                <a:gd name="T49" fmla="*/ 349 h 371"/>
                <a:gd name="T50" fmla="*/ 9 w 1378"/>
                <a:gd name="T51" fmla="*/ 336 h 371"/>
                <a:gd name="T52" fmla="*/ 3 w 1378"/>
                <a:gd name="T53" fmla="*/ 319 h 371"/>
                <a:gd name="T54" fmla="*/ 0 w 1378"/>
                <a:gd name="T55" fmla="*/ 300 h 371"/>
                <a:gd name="T56" fmla="*/ 3 w 1378"/>
                <a:gd name="T57" fmla="*/ 282 h 371"/>
                <a:gd name="T58" fmla="*/ 9 w 1378"/>
                <a:gd name="T59" fmla="*/ 265 h 371"/>
                <a:gd name="T60" fmla="*/ 21 w 1378"/>
                <a:gd name="T61" fmla="*/ 250 h 371"/>
                <a:gd name="T62" fmla="*/ 35 w 1378"/>
                <a:gd name="T63" fmla="*/ 239 h 371"/>
                <a:gd name="T64" fmla="*/ 52 w 1378"/>
                <a:gd name="T65" fmla="*/ 232 h 371"/>
                <a:gd name="T66" fmla="*/ 71 w 1378"/>
                <a:gd name="T67" fmla="*/ 230 h 371"/>
                <a:gd name="T68" fmla="*/ 618 w 1378"/>
                <a:gd name="T69" fmla="*/ 230 h 371"/>
                <a:gd name="T70" fmla="*/ 618 w 1378"/>
                <a:gd name="T71" fmla="*/ 70 h 371"/>
                <a:gd name="T72" fmla="*/ 621 w 1378"/>
                <a:gd name="T73" fmla="*/ 51 h 371"/>
                <a:gd name="T74" fmla="*/ 627 w 1378"/>
                <a:gd name="T75" fmla="*/ 35 h 371"/>
                <a:gd name="T76" fmla="*/ 639 w 1378"/>
                <a:gd name="T77" fmla="*/ 20 h 371"/>
                <a:gd name="T78" fmla="*/ 653 w 1378"/>
                <a:gd name="T79" fmla="*/ 10 h 371"/>
                <a:gd name="T80" fmla="*/ 670 w 1378"/>
                <a:gd name="T81" fmla="*/ 2 h 371"/>
                <a:gd name="T82" fmla="*/ 689 w 1378"/>
                <a:gd name="T8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8" h="371">
                  <a:moveTo>
                    <a:pt x="689" y="0"/>
                  </a:moveTo>
                  <a:lnTo>
                    <a:pt x="708" y="2"/>
                  </a:lnTo>
                  <a:lnTo>
                    <a:pt x="724" y="10"/>
                  </a:lnTo>
                  <a:lnTo>
                    <a:pt x="739" y="20"/>
                  </a:lnTo>
                  <a:lnTo>
                    <a:pt x="749" y="35"/>
                  </a:lnTo>
                  <a:lnTo>
                    <a:pt x="757" y="51"/>
                  </a:lnTo>
                  <a:lnTo>
                    <a:pt x="759" y="70"/>
                  </a:lnTo>
                  <a:lnTo>
                    <a:pt x="759" y="230"/>
                  </a:lnTo>
                  <a:lnTo>
                    <a:pt x="1307" y="230"/>
                  </a:lnTo>
                  <a:lnTo>
                    <a:pt x="1326" y="232"/>
                  </a:lnTo>
                  <a:lnTo>
                    <a:pt x="1343" y="239"/>
                  </a:lnTo>
                  <a:lnTo>
                    <a:pt x="1357" y="250"/>
                  </a:lnTo>
                  <a:lnTo>
                    <a:pt x="1368" y="265"/>
                  </a:lnTo>
                  <a:lnTo>
                    <a:pt x="1375" y="282"/>
                  </a:lnTo>
                  <a:lnTo>
                    <a:pt x="1378" y="300"/>
                  </a:lnTo>
                  <a:lnTo>
                    <a:pt x="1376" y="319"/>
                  </a:lnTo>
                  <a:lnTo>
                    <a:pt x="1368" y="336"/>
                  </a:lnTo>
                  <a:lnTo>
                    <a:pt x="1358" y="349"/>
                  </a:lnTo>
                  <a:lnTo>
                    <a:pt x="1343" y="361"/>
                  </a:lnTo>
                  <a:lnTo>
                    <a:pt x="1326" y="367"/>
                  </a:lnTo>
                  <a:lnTo>
                    <a:pt x="1308" y="371"/>
                  </a:lnTo>
                  <a:lnTo>
                    <a:pt x="71" y="371"/>
                  </a:lnTo>
                  <a:lnTo>
                    <a:pt x="52" y="367"/>
                  </a:lnTo>
                  <a:lnTo>
                    <a:pt x="35" y="361"/>
                  </a:lnTo>
                  <a:lnTo>
                    <a:pt x="21" y="349"/>
                  </a:lnTo>
                  <a:lnTo>
                    <a:pt x="9" y="336"/>
                  </a:lnTo>
                  <a:lnTo>
                    <a:pt x="3" y="319"/>
                  </a:lnTo>
                  <a:lnTo>
                    <a:pt x="0" y="300"/>
                  </a:lnTo>
                  <a:lnTo>
                    <a:pt x="3" y="282"/>
                  </a:lnTo>
                  <a:lnTo>
                    <a:pt x="9" y="265"/>
                  </a:lnTo>
                  <a:lnTo>
                    <a:pt x="21" y="250"/>
                  </a:lnTo>
                  <a:lnTo>
                    <a:pt x="35" y="239"/>
                  </a:lnTo>
                  <a:lnTo>
                    <a:pt x="52" y="232"/>
                  </a:lnTo>
                  <a:lnTo>
                    <a:pt x="71" y="230"/>
                  </a:lnTo>
                  <a:lnTo>
                    <a:pt x="618" y="230"/>
                  </a:lnTo>
                  <a:lnTo>
                    <a:pt x="618" y="70"/>
                  </a:lnTo>
                  <a:lnTo>
                    <a:pt x="621" y="51"/>
                  </a:lnTo>
                  <a:lnTo>
                    <a:pt x="627" y="35"/>
                  </a:lnTo>
                  <a:lnTo>
                    <a:pt x="639" y="20"/>
                  </a:lnTo>
                  <a:lnTo>
                    <a:pt x="653" y="10"/>
                  </a:lnTo>
                  <a:lnTo>
                    <a:pt x="670" y="2"/>
                  </a:lnTo>
                  <a:lnTo>
                    <a:pt x="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1" name="Freeform 108">
              <a:extLst>
                <a:ext uri="{FF2B5EF4-FFF2-40B4-BE49-F238E27FC236}">
                  <a16:creationId xmlns:a16="http://schemas.microsoft.com/office/drawing/2014/main" id="{9C8707DC-D965-4C73-8B08-9614EFBC292B}"/>
                </a:ext>
              </a:extLst>
            </p:cNvPr>
            <p:cNvSpPr>
              <a:spLocks noEditPoints="1"/>
            </p:cNvSpPr>
            <p:nvPr/>
          </p:nvSpPr>
          <p:spPr bwMode="auto">
            <a:xfrm>
              <a:off x="9990138" y="2809875"/>
              <a:ext cx="481013" cy="347663"/>
            </a:xfrm>
            <a:custGeom>
              <a:avLst/>
              <a:gdLst>
                <a:gd name="T0" fmla="*/ 1388 w 3034"/>
                <a:gd name="T1" fmla="*/ 1364 h 2187"/>
                <a:gd name="T2" fmla="*/ 1263 w 3034"/>
                <a:gd name="T3" fmla="*/ 1465 h 2187"/>
                <a:gd name="T4" fmla="*/ 1808 w 3034"/>
                <a:gd name="T5" fmla="*/ 1577 h 2187"/>
                <a:gd name="T6" fmla="*/ 1732 w 3034"/>
                <a:gd name="T7" fmla="*/ 1434 h 2187"/>
                <a:gd name="T8" fmla="*/ 1594 w 3034"/>
                <a:gd name="T9" fmla="*/ 1351 h 2187"/>
                <a:gd name="T10" fmla="*/ 2873 w 3034"/>
                <a:gd name="T11" fmla="*/ 0 h 2187"/>
                <a:gd name="T12" fmla="*/ 2986 w 3034"/>
                <a:gd name="T13" fmla="*/ 47 h 2187"/>
                <a:gd name="T14" fmla="*/ 3034 w 3034"/>
                <a:gd name="T15" fmla="*/ 160 h 2187"/>
                <a:gd name="T16" fmla="*/ 3006 w 3034"/>
                <a:gd name="T17" fmla="*/ 2117 h 2187"/>
                <a:gd name="T18" fmla="*/ 2906 w 3034"/>
                <a:gd name="T19" fmla="*/ 2184 h 2187"/>
                <a:gd name="T20" fmla="*/ 98 w 3034"/>
                <a:gd name="T21" fmla="*/ 2175 h 2187"/>
                <a:gd name="T22" fmla="*/ 13 w 3034"/>
                <a:gd name="T23" fmla="*/ 2089 h 2187"/>
                <a:gd name="T24" fmla="*/ 2 w 3034"/>
                <a:gd name="T25" fmla="*/ 1625 h 2187"/>
                <a:gd name="T26" fmla="*/ 51 w 3034"/>
                <a:gd name="T27" fmla="*/ 1576 h 2187"/>
                <a:gd name="T28" fmla="*/ 645 w 3034"/>
                <a:gd name="T29" fmla="*/ 1577 h 2187"/>
                <a:gd name="T30" fmla="*/ 716 w 3034"/>
                <a:gd name="T31" fmla="*/ 1411 h 2187"/>
                <a:gd name="T32" fmla="*/ 851 w 3034"/>
                <a:gd name="T33" fmla="*/ 1296 h 2187"/>
                <a:gd name="T34" fmla="*/ 1030 w 3034"/>
                <a:gd name="T35" fmla="*/ 1252 h 2187"/>
                <a:gd name="T36" fmla="*/ 1090 w 3034"/>
                <a:gd name="T37" fmla="*/ 1287 h 2187"/>
                <a:gd name="T38" fmla="*/ 1090 w 3034"/>
                <a:gd name="T39" fmla="*/ 1358 h 2187"/>
                <a:gd name="T40" fmla="*/ 1030 w 3034"/>
                <a:gd name="T41" fmla="*/ 1393 h 2187"/>
                <a:gd name="T42" fmla="*/ 892 w 3034"/>
                <a:gd name="T43" fmla="*/ 1434 h 2187"/>
                <a:gd name="T44" fmla="*/ 801 w 3034"/>
                <a:gd name="T45" fmla="*/ 1542 h 2187"/>
                <a:gd name="T46" fmla="*/ 1096 w 3034"/>
                <a:gd name="T47" fmla="*/ 1482 h 2187"/>
                <a:gd name="T48" fmla="*/ 1200 w 3034"/>
                <a:gd name="T49" fmla="*/ 1324 h 2187"/>
                <a:gd name="T50" fmla="*/ 1362 w 3034"/>
                <a:gd name="T51" fmla="*/ 1224 h 2187"/>
                <a:gd name="T52" fmla="*/ 1432 w 3034"/>
                <a:gd name="T53" fmla="*/ 1206 h 2187"/>
                <a:gd name="T54" fmla="*/ 1519 w 3034"/>
                <a:gd name="T55" fmla="*/ 1199 h 2187"/>
                <a:gd name="T56" fmla="*/ 1695 w 3034"/>
                <a:gd name="T57" fmla="*/ 1238 h 2187"/>
                <a:gd name="T58" fmla="*/ 1849 w 3034"/>
                <a:gd name="T59" fmla="*/ 1356 h 2187"/>
                <a:gd name="T60" fmla="*/ 1940 w 3034"/>
                <a:gd name="T61" fmla="*/ 1528 h 2187"/>
                <a:gd name="T62" fmla="*/ 2201 w 3034"/>
                <a:gd name="T63" fmla="*/ 1511 h 2187"/>
                <a:gd name="T64" fmla="*/ 2096 w 3034"/>
                <a:gd name="T65" fmla="*/ 1417 h 2187"/>
                <a:gd name="T66" fmla="*/ 1970 w 3034"/>
                <a:gd name="T67" fmla="*/ 1391 h 2187"/>
                <a:gd name="T68" fmla="*/ 1920 w 3034"/>
                <a:gd name="T69" fmla="*/ 1342 h 2187"/>
                <a:gd name="T70" fmla="*/ 1938 w 3034"/>
                <a:gd name="T71" fmla="*/ 1273 h 2187"/>
                <a:gd name="T72" fmla="*/ 2035 w 3034"/>
                <a:gd name="T73" fmla="*/ 1255 h 2187"/>
                <a:gd name="T74" fmla="*/ 2206 w 3034"/>
                <a:gd name="T75" fmla="*/ 1319 h 2187"/>
                <a:gd name="T76" fmla="*/ 2328 w 3034"/>
                <a:gd name="T77" fmla="*/ 1449 h 2187"/>
                <a:gd name="T78" fmla="*/ 2674 w 3034"/>
                <a:gd name="T79" fmla="*/ 1577 h 2187"/>
                <a:gd name="T80" fmla="*/ 2734 w 3034"/>
                <a:gd name="T81" fmla="*/ 1612 h 2187"/>
                <a:gd name="T82" fmla="*/ 2734 w 3034"/>
                <a:gd name="T83" fmla="*/ 1683 h 2187"/>
                <a:gd name="T84" fmla="*/ 2674 w 3034"/>
                <a:gd name="T85" fmla="*/ 1718 h 2187"/>
                <a:gd name="T86" fmla="*/ 150 w 3034"/>
                <a:gd name="T87" fmla="*/ 2045 h 2187"/>
                <a:gd name="T88" fmla="*/ 2891 w 3034"/>
                <a:gd name="T89" fmla="*/ 2037 h 2187"/>
                <a:gd name="T90" fmla="*/ 2883 w 3034"/>
                <a:gd name="T91" fmla="*/ 143 h 2187"/>
                <a:gd name="T92" fmla="*/ 2078 w 3034"/>
                <a:gd name="T93" fmla="*/ 131 h 2187"/>
                <a:gd name="T94" fmla="*/ 2044 w 3034"/>
                <a:gd name="T95" fmla="*/ 70 h 2187"/>
                <a:gd name="T96" fmla="*/ 2078 w 3034"/>
                <a:gd name="T97" fmla="*/ 9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4" h="2187">
                  <a:moveTo>
                    <a:pt x="1510" y="1339"/>
                  </a:moveTo>
                  <a:lnTo>
                    <a:pt x="1467" y="1342"/>
                  </a:lnTo>
                  <a:lnTo>
                    <a:pt x="1427" y="1351"/>
                  </a:lnTo>
                  <a:lnTo>
                    <a:pt x="1388" y="1364"/>
                  </a:lnTo>
                  <a:lnTo>
                    <a:pt x="1352" y="1383"/>
                  </a:lnTo>
                  <a:lnTo>
                    <a:pt x="1318" y="1407"/>
                  </a:lnTo>
                  <a:lnTo>
                    <a:pt x="1288" y="1434"/>
                  </a:lnTo>
                  <a:lnTo>
                    <a:pt x="1263" y="1465"/>
                  </a:lnTo>
                  <a:lnTo>
                    <a:pt x="1242" y="1500"/>
                  </a:lnTo>
                  <a:lnTo>
                    <a:pt x="1225" y="1537"/>
                  </a:lnTo>
                  <a:lnTo>
                    <a:pt x="1213" y="1577"/>
                  </a:lnTo>
                  <a:lnTo>
                    <a:pt x="1808" y="1577"/>
                  </a:lnTo>
                  <a:lnTo>
                    <a:pt x="1795" y="1537"/>
                  </a:lnTo>
                  <a:lnTo>
                    <a:pt x="1778" y="1500"/>
                  </a:lnTo>
                  <a:lnTo>
                    <a:pt x="1757" y="1465"/>
                  </a:lnTo>
                  <a:lnTo>
                    <a:pt x="1732" y="1434"/>
                  </a:lnTo>
                  <a:lnTo>
                    <a:pt x="1702" y="1407"/>
                  </a:lnTo>
                  <a:lnTo>
                    <a:pt x="1669" y="1383"/>
                  </a:lnTo>
                  <a:lnTo>
                    <a:pt x="1633" y="1364"/>
                  </a:lnTo>
                  <a:lnTo>
                    <a:pt x="1594" y="1351"/>
                  </a:lnTo>
                  <a:lnTo>
                    <a:pt x="1553" y="1342"/>
                  </a:lnTo>
                  <a:lnTo>
                    <a:pt x="1510" y="1339"/>
                  </a:lnTo>
                  <a:close/>
                  <a:moveTo>
                    <a:pt x="2114" y="0"/>
                  </a:moveTo>
                  <a:lnTo>
                    <a:pt x="2873" y="0"/>
                  </a:lnTo>
                  <a:lnTo>
                    <a:pt x="2906" y="3"/>
                  </a:lnTo>
                  <a:lnTo>
                    <a:pt x="2935" y="12"/>
                  </a:lnTo>
                  <a:lnTo>
                    <a:pt x="2963" y="27"/>
                  </a:lnTo>
                  <a:lnTo>
                    <a:pt x="2986" y="47"/>
                  </a:lnTo>
                  <a:lnTo>
                    <a:pt x="3006" y="71"/>
                  </a:lnTo>
                  <a:lnTo>
                    <a:pt x="3021" y="98"/>
                  </a:lnTo>
                  <a:lnTo>
                    <a:pt x="3030" y="128"/>
                  </a:lnTo>
                  <a:lnTo>
                    <a:pt x="3034" y="160"/>
                  </a:lnTo>
                  <a:lnTo>
                    <a:pt x="3034" y="2027"/>
                  </a:lnTo>
                  <a:lnTo>
                    <a:pt x="3030" y="2058"/>
                  </a:lnTo>
                  <a:lnTo>
                    <a:pt x="3021" y="2089"/>
                  </a:lnTo>
                  <a:lnTo>
                    <a:pt x="3006" y="2117"/>
                  </a:lnTo>
                  <a:lnTo>
                    <a:pt x="2986" y="2140"/>
                  </a:lnTo>
                  <a:lnTo>
                    <a:pt x="2963" y="2160"/>
                  </a:lnTo>
                  <a:lnTo>
                    <a:pt x="2935" y="2175"/>
                  </a:lnTo>
                  <a:lnTo>
                    <a:pt x="2906" y="2184"/>
                  </a:lnTo>
                  <a:lnTo>
                    <a:pt x="2873" y="2187"/>
                  </a:lnTo>
                  <a:lnTo>
                    <a:pt x="161" y="2187"/>
                  </a:lnTo>
                  <a:lnTo>
                    <a:pt x="128" y="2184"/>
                  </a:lnTo>
                  <a:lnTo>
                    <a:pt x="98" y="2175"/>
                  </a:lnTo>
                  <a:lnTo>
                    <a:pt x="71" y="2160"/>
                  </a:lnTo>
                  <a:lnTo>
                    <a:pt x="47" y="2140"/>
                  </a:lnTo>
                  <a:lnTo>
                    <a:pt x="28" y="2117"/>
                  </a:lnTo>
                  <a:lnTo>
                    <a:pt x="13" y="2089"/>
                  </a:lnTo>
                  <a:lnTo>
                    <a:pt x="3" y="2058"/>
                  </a:lnTo>
                  <a:lnTo>
                    <a:pt x="0" y="2027"/>
                  </a:lnTo>
                  <a:lnTo>
                    <a:pt x="0" y="1644"/>
                  </a:lnTo>
                  <a:lnTo>
                    <a:pt x="2" y="1625"/>
                  </a:lnTo>
                  <a:lnTo>
                    <a:pt x="10" y="1608"/>
                  </a:lnTo>
                  <a:lnTo>
                    <a:pt x="20" y="1594"/>
                  </a:lnTo>
                  <a:lnTo>
                    <a:pt x="34" y="1582"/>
                  </a:lnTo>
                  <a:lnTo>
                    <a:pt x="51" y="1576"/>
                  </a:lnTo>
                  <a:lnTo>
                    <a:pt x="70" y="1573"/>
                  </a:lnTo>
                  <a:lnTo>
                    <a:pt x="80" y="1574"/>
                  </a:lnTo>
                  <a:lnTo>
                    <a:pt x="91" y="1577"/>
                  </a:lnTo>
                  <a:lnTo>
                    <a:pt x="645" y="1577"/>
                  </a:lnTo>
                  <a:lnTo>
                    <a:pt x="655" y="1532"/>
                  </a:lnTo>
                  <a:lnTo>
                    <a:pt x="671" y="1489"/>
                  </a:lnTo>
                  <a:lnTo>
                    <a:pt x="691" y="1448"/>
                  </a:lnTo>
                  <a:lnTo>
                    <a:pt x="716" y="1411"/>
                  </a:lnTo>
                  <a:lnTo>
                    <a:pt x="744" y="1376"/>
                  </a:lnTo>
                  <a:lnTo>
                    <a:pt x="777" y="1345"/>
                  </a:lnTo>
                  <a:lnTo>
                    <a:pt x="813" y="1318"/>
                  </a:lnTo>
                  <a:lnTo>
                    <a:pt x="851" y="1296"/>
                  </a:lnTo>
                  <a:lnTo>
                    <a:pt x="893" y="1277"/>
                  </a:lnTo>
                  <a:lnTo>
                    <a:pt x="937" y="1264"/>
                  </a:lnTo>
                  <a:lnTo>
                    <a:pt x="982" y="1255"/>
                  </a:lnTo>
                  <a:lnTo>
                    <a:pt x="1030" y="1252"/>
                  </a:lnTo>
                  <a:lnTo>
                    <a:pt x="1049" y="1254"/>
                  </a:lnTo>
                  <a:lnTo>
                    <a:pt x="1066" y="1262"/>
                  </a:lnTo>
                  <a:lnTo>
                    <a:pt x="1080" y="1272"/>
                  </a:lnTo>
                  <a:lnTo>
                    <a:pt x="1090" y="1287"/>
                  </a:lnTo>
                  <a:lnTo>
                    <a:pt x="1098" y="1304"/>
                  </a:lnTo>
                  <a:lnTo>
                    <a:pt x="1100" y="1322"/>
                  </a:lnTo>
                  <a:lnTo>
                    <a:pt x="1098" y="1341"/>
                  </a:lnTo>
                  <a:lnTo>
                    <a:pt x="1090" y="1358"/>
                  </a:lnTo>
                  <a:lnTo>
                    <a:pt x="1080" y="1372"/>
                  </a:lnTo>
                  <a:lnTo>
                    <a:pt x="1066" y="1383"/>
                  </a:lnTo>
                  <a:lnTo>
                    <a:pt x="1049" y="1390"/>
                  </a:lnTo>
                  <a:lnTo>
                    <a:pt x="1030" y="1393"/>
                  </a:lnTo>
                  <a:lnTo>
                    <a:pt x="993" y="1395"/>
                  </a:lnTo>
                  <a:lnTo>
                    <a:pt x="957" y="1404"/>
                  </a:lnTo>
                  <a:lnTo>
                    <a:pt x="923" y="1416"/>
                  </a:lnTo>
                  <a:lnTo>
                    <a:pt x="892" y="1434"/>
                  </a:lnTo>
                  <a:lnTo>
                    <a:pt x="864" y="1456"/>
                  </a:lnTo>
                  <a:lnTo>
                    <a:pt x="838" y="1482"/>
                  </a:lnTo>
                  <a:lnTo>
                    <a:pt x="818" y="1510"/>
                  </a:lnTo>
                  <a:lnTo>
                    <a:pt x="801" y="1542"/>
                  </a:lnTo>
                  <a:lnTo>
                    <a:pt x="789" y="1577"/>
                  </a:lnTo>
                  <a:lnTo>
                    <a:pt x="1070" y="1577"/>
                  </a:lnTo>
                  <a:lnTo>
                    <a:pt x="1080" y="1528"/>
                  </a:lnTo>
                  <a:lnTo>
                    <a:pt x="1096" y="1482"/>
                  </a:lnTo>
                  <a:lnTo>
                    <a:pt x="1116" y="1438"/>
                  </a:lnTo>
                  <a:lnTo>
                    <a:pt x="1140" y="1397"/>
                  </a:lnTo>
                  <a:lnTo>
                    <a:pt x="1169" y="1359"/>
                  </a:lnTo>
                  <a:lnTo>
                    <a:pt x="1200" y="1324"/>
                  </a:lnTo>
                  <a:lnTo>
                    <a:pt x="1236" y="1292"/>
                  </a:lnTo>
                  <a:lnTo>
                    <a:pt x="1275" y="1265"/>
                  </a:lnTo>
                  <a:lnTo>
                    <a:pt x="1318" y="1242"/>
                  </a:lnTo>
                  <a:lnTo>
                    <a:pt x="1362" y="1224"/>
                  </a:lnTo>
                  <a:lnTo>
                    <a:pt x="1410" y="1210"/>
                  </a:lnTo>
                  <a:lnTo>
                    <a:pt x="1412" y="1209"/>
                  </a:lnTo>
                  <a:lnTo>
                    <a:pt x="1419" y="1208"/>
                  </a:lnTo>
                  <a:lnTo>
                    <a:pt x="1432" y="1206"/>
                  </a:lnTo>
                  <a:lnTo>
                    <a:pt x="1448" y="1204"/>
                  </a:lnTo>
                  <a:lnTo>
                    <a:pt x="1468" y="1201"/>
                  </a:lnTo>
                  <a:lnTo>
                    <a:pt x="1492" y="1199"/>
                  </a:lnTo>
                  <a:lnTo>
                    <a:pt x="1519" y="1199"/>
                  </a:lnTo>
                  <a:lnTo>
                    <a:pt x="1550" y="1200"/>
                  </a:lnTo>
                  <a:lnTo>
                    <a:pt x="1600" y="1208"/>
                  </a:lnTo>
                  <a:lnTo>
                    <a:pt x="1648" y="1220"/>
                  </a:lnTo>
                  <a:lnTo>
                    <a:pt x="1695" y="1238"/>
                  </a:lnTo>
                  <a:lnTo>
                    <a:pt x="1738" y="1262"/>
                  </a:lnTo>
                  <a:lnTo>
                    <a:pt x="1778" y="1289"/>
                  </a:lnTo>
                  <a:lnTo>
                    <a:pt x="1815" y="1320"/>
                  </a:lnTo>
                  <a:lnTo>
                    <a:pt x="1849" y="1356"/>
                  </a:lnTo>
                  <a:lnTo>
                    <a:pt x="1879" y="1394"/>
                  </a:lnTo>
                  <a:lnTo>
                    <a:pt x="1903" y="1436"/>
                  </a:lnTo>
                  <a:lnTo>
                    <a:pt x="1924" y="1481"/>
                  </a:lnTo>
                  <a:lnTo>
                    <a:pt x="1940" y="1528"/>
                  </a:lnTo>
                  <a:lnTo>
                    <a:pt x="1950" y="1577"/>
                  </a:lnTo>
                  <a:lnTo>
                    <a:pt x="2229" y="1577"/>
                  </a:lnTo>
                  <a:lnTo>
                    <a:pt x="2218" y="1543"/>
                  </a:lnTo>
                  <a:lnTo>
                    <a:pt x="2201" y="1511"/>
                  </a:lnTo>
                  <a:lnTo>
                    <a:pt x="2179" y="1483"/>
                  </a:lnTo>
                  <a:lnTo>
                    <a:pt x="2155" y="1456"/>
                  </a:lnTo>
                  <a:lnTo>
                    <a:pt x="2127" y="1435"/>
                  </a:lnTo>
                  <a:lnTo>
                    <a:pt x="2096" y="1417"/>
                  </a:lnTo>
                  <a:lnTo>
                    <a:pt x="2062" y="1405"/>
                  </a:lnTo>
                  <a:lnTo>
                    <a:pt x="2026" y="1396"/>
                  </a:lnTo>
                  <a:lnTo>
                    <a:pt x="1988" y="1393"/>
                  </a:lnTo>
                  <a:lnTo>
                    <a:pt x="1970" y="1391"/>
                  </a:lnTo>
                  <a:lnTo>
                    <a:pt x="1953" y="1383"/>
                  </a:lnTo>
                  <a:lnTo>
                    <a:pt x="1938" y="1373"/>
                  </a:lnTo>
                  <a:lnTo>
                    <a:pt x="1928" y="1359"/>
                  </a:lnTo>
                  <a:lnTo>
                    <a:pt x="1920" y="1342"/>
                  </a:lnTo>
                  <a:lnTo>
                    <a:pt x="1918" y="1323"/>
                  </a:lnTo>
                  <a:lnTo>
                    <a:pt x="1920" y="1304"/>
                  </a:lnTo>
                  <a:lnTo>
                    <a:pt x="1928" y="1287"/>
                  </a:lnTo>
                  <a:lnTo>
                    <a:pt x="1938" y="1273"/>
                  </a:lnTo>
                  <a:lnTo>
                    <a:pt x="1953" y="1263"/>
                  </a:lnTo>
                  <a:lnTo>
                    <a:pt x="1970" y="1255"/>
                  </a:lnTo>
                  <a:lnTo>
                    <a:pt x="1988" y="1253"/>
                  </a:lnTo>
                  <a:lnTo>
                    <a:pt x="2035" y="1255"/>
                  </a:lnTo>
                  <a:lnTo>
                    <a:pt x="2082" y="1264"/>
                  </a:lnTo>
                  <a:lnTo>
                    <a:pt x="2125" y="1278"/>
                  </a:lnTo>
                  <a:lnTo>
                    <a:pt x="2167" y="1296"/>
                  </a:lnTo>
                  <a:lnTo>
                    <a:pt x="2206" y="1319"/>
                  </a:lnTo>
                  <a:lnTo>
                    <a:pt x="2242" y="1346"/>
                  </a:lnTo>
                  <a:lnTo>
                    <a:pt x="2274" y="1377"/>
                  </a:lnTo>
                  <a:lnTo>
                    <a:pt x="2302" y="1412"/>
                  </a:lnTo>
                  <a:lnTo>
                    <a:pt x="2328" y="1449"/>
                  </a:lnTo>
                  <a:lnTo>
                    <a:pt x="2348" y="1489"/>
                  </a:lnTo>
                  <a:lnTo>
                    <a:pt x="2363" y="1533"/>
                  </a:lnTo>
                  <a:lnTo>
                    <a:pt x="2373" y="1577"/>
                  </a:lnTo>
                  <a:lnTo>
                    <a:pt x="2674" y="1577"/>
                  </a:lnTo>
                  <a:lnTo>
                    <a:pt x="2692" y="1580"/>
                  </a:lnTo>
                  <a:lnTo>
                    <a:pt x="2709" y="1588"/>
                  </a:lnTo>
                  <a:lnTo>
                    <a:pt x="2724" y="1598"/>
                  </a:lnTo>
                  <a:lnTo>
                    <a:pt x="2734" y="1612"/>
                  </a:lnTo>
                  <a:lnTo>
                    <a:pt x="2742" y="1629"/>
                  </a:lnTo>
                  <a:lnTo>
                    <a:pt x="2744" y="1648"/>
                  </a:lnTo>
                  <a:lnTo>
                    <a:pt x="2742" y="1667"/>
                  </a:lnTo>
                  <a:lnTo>
                    <a:pt x="2734" y="1683"/>
                  </a:lnTo>
                  <a:lnTo>
                    <a:pt x="2724" y="1698"/>
                  </a:lnTo>
                  <a:lnTo>
                    <a:pt x="2709" y="1708"/>
                  </a:lnTo>
                  <a:lnTo>
                    <a:pt x="2692" y="1716"/>
                  </a:lnTo>
                  <a:lnTo>
                    <a:pt x="2674" y="1718"/>
                  </a:lnTo>
                  <a:lnTo>
                    <a:pt x="140" y="1718"/>
                  </a:lnTo>
                  <a:lnTo>
                    <a:pt x="140" y="2027"/>
                  </a:lnTo>
                  <a:lnTo>
                    <a:pt x="143" y="2037"/>
                  </a:lnTo>
                  <a:lnTo>
                    <a:pt x="150" y="2045"/>
                  </a:lnTo>
                  <a:lnTo>
                    <a:pt x="161" y="2048"/>
                  </a:lnTo>
                  <a:lnTo>
                    <a:pt x="2873" y="2048"/>
                  </a:lnTo>
                  <a:lnTo>
                    <a:pt x="2883" y="2045"/>
                  </a:lnTo>
                  <a:lnTo>
                    <a:pt x="2891" y="2037"/>
                  </a:lnTo>
                  <a:lnTo>
                    <a:pt x="2893" y="2027"/>
                  </a:lnTo>
                  <a:lnTo>
                    <a:pt x="2893" y="160"/>
                  </a:lnTo>
                  <a:lnTo>
                    <a:pt x="2891" y="150"/>
                  </a:lnTo>
                  <a:lnTo>
                    <a:pt x="2883" y="143"/>
                  </a:lnTo>
                  <a:lnTo>
                    <a:pt x="2873" y="140"/>
                  </a:lnTo>
                  <a:lnTo>
                    <a:pt x="2114" y="140"/>
                  </a:lnTo>
                  <a:lnTo>
                    <a:pt x="2095" y="137"/>
                  </a:lnTo>
                  <a:lnTo>
                    <a:pt x="2078" y="131"/>
                  </a:lnTo>
                  <a:lnTo>
                    <a:pt x="2064" y="119"/>
                  </a:lnTo>
                  <a:lnTo>
                    <a:pt x="2053" y="105"/>
                  </a:lnTo>
                  <a:lnTo>
                    <a:pt x="2046" y="89"/>
                  </a:lnTo>
                  <a:lnTo>
                    <a:pt x="2044" y="70"/>
                  </a:lnTo>
                  <a:lnTo>
                    <a:pt x="2046" y="52"/>
                  </a:lnTo>
                  <a:lnTo>
                    <a:pt x="2053" y="35"/>
                  </a:lnTo>
                  <a:lnTo>
                    <a:pt x="2064" y="20"/>
                  </a:lnTo>
                  <a:lnTo>
                    <a:pt x="2078" y="9"/>
                  </a:lnTo>
                  <a:lnTo>
                    <a:pt x="2095"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2" name="Freeform 109">
              <a:extLst>
                <a:ext uri="{FF2B5EF4-FFF2-40B4-BE49-F238E27FC236}">
                  <a16:creationId xmlns:a16="http://schemas.microsoft.com/office/drawing/2014/main" id="{EC73AEBB-8007-42DA-A343-D91338D34550}"/>
                </a:ext>
              </a:extLst>
            </p:cNvPr>
            <p:cNvSpPr>
              <a:spLocks/>
            </p:cNvSpPr>
            <p:nvPr/>
          </p:nvSpPr>
          <p:spPr bwMode="auto">
            <a:xfrm>
              <a:off x="9990138" y="2809875"/>
              <a:ext cx="157163" cy="231775"/>
            </a:xfrm>
            <a:custGeom>
              <a:avLst/>
              <a:gdLst>
                <a:gd name="T0" fmla="*/ 161 w 993"/>
                <a:gd name="T1" fmla="*/ 0 h 1455"/>
                <a:gd name="T2" fmla="*/ 922 w 993"/>
                <a:gd name="T3" fmla="*/ 0 h 1455"/>
                <a:gd name="T4" fmla="*/ 941 w 993"/>
                <a:gd name="T5" fmla="*/ 2 h 1455"/>
                <a:gd name="T6" fmla="*/ 958 w 993"/>
                <a:gd name="T7" fmla="*/ 9 h 1455"/>
                <a:gd name="T8" fmla="*/ 972 w 993"/>
                <a:gd name="T9" fmla="*/ 20 h 1455"/>
                <a:gd name="T10" fmla="*/ 983 w 993"/>
                <a:gd name="T11" fmla="*/ 35 h 1455"/>
                <a:gd name="T12" fmla="*/ 990 w 993"/>
                <a:gd name="T13" fmla="*/ 52 h 1455"/>
                <a:gd name="T14" fmla="*/ 993 w 993"/>
                <a:gd name="T15" fmla="*/ 70 h 1455"/>
                <a:gd name="T16" fmla="*/ 990 w 993"/>
                <a:gd name="T17" fmla="*/ 89 h 1455"/>
                <a:gd name="T18" fmla="*/ 983 w 993"/>
                <a:gd name="T19" fmla="*/ 105 h 1455"/>
                <a:gd name="T20" fmla="*/ 972 w 993"/>
                <a:gd name="T21" fmla="*/ 119 h 1455"/>
                <a:gd name="T22" fmla="*/ 958 w 993"/>
                <a:gd name="T23" fmla="*/ 131 h 1455"/>
                <a:gd name="T24" fmla="*/ 941 w 993"/>
                <a:gd name="T25" fmla="*/ 137 h 1455"/>
                <a:gd name="T26" fmla="*/ 922 w 993"/>
                <a:gd name="T27" fmla="*/ 140 h 1455"/>
                <a:gd name="T28" fmla="*/ 161 w 993"/>
                <a:gd name="T29" fmla="*/ 140 h 1455"/>
                <a:gd name="T30" fmla="*/ 150 w 993"/>
                <a:gd name="T31" fmla="*/ 143 h 1455"/>
                <a:gd name="T32" fmla="*/ 143 w 993"/>
                <a:gd name="T33" fmla="*/ 150 h 1455"/>
                <a:gd name="T34" fmla="*/ 140 w 993"/>
                <a:gd name="T35" fmla="*/ 160 h 1455"/>
                <a:gd name="T36" fmla="*/ 140 w 993"/>
                <a:gd name="T37" fmla="*/ 1384 h 1455"/>
                <a:gd name="T38" fmla="*/ 138 w 993"/>
                <a:gd name="T39" fmla="*/ 1404 h 1455"/>
                <a:gd name="T40" fmla="*/ 130 w 993"/>
                <a:gd name="T41" fmla="*/ 1420 h 1455"/>
                <a:gd name="T42" fmla="*/ 120 w 993"/>
                <a:gd name="T43" fmla="*/ 1434 h 1455"/>
                <a:gd name="T44" fmla="*/ 105 w 993"/>
                <a:gd name="T45" fmla="*/ 1446 h 1455"/>
                <a:gd name="T46" fmla="*/ 89 w 993"/>
                <a:gd name="T47" fmla="*/ 1452 h 1455"/>
                <a:gd name="T48" fmla="*/ 70 w 993"/>
                <a:gd name="T49" fmla="*/ 1455 h 1455"/>
                <a:gd name="T50" fmla="*/ 51 w 993"/>
                <a:gd name="T51" fmla="*/ 1452 h 1455"/>
                <a:gd name="T52" fmla="*/ 34 w 993"/>
                <a:gd name="T53" fmla="*/ 1446 h 1455"/>
                <a:gd name="T54" fmla="*/ 20 w 993"/>
                <a:gd name="T55" fmla="*/ 1434 h 1455"/>
                <a:gd name="T56" fmla="*/ 10 w 993"/>
                <a:gd name="T57" fmla="*/ 1420 h 1455"/>
                <a:gd name="T58" fmla="*/ 2 w 993"/>
                <a:gd name="T59" fmla="*/ 1404 h 1455"/>
                <a:gd name="T60" fmla="*/ 0 w 993"/>
                <a:gd name="T61" fmla="*/ 1384 h 1455"/>
                <a:gd name="T62" fmla="*/ 0 w 993"/>
                <a:gd name="T63" fmla="*/ 160 h 1455"/>
                <a:gd name="T64" fmla="*/ 3 w 993"/>
                <a:gd name="T65" fmla="*/ 128 h 1455"/>
                <a:gd name="T66" fmla="*/ 13 w 993"/>
                <a:gd name="T67" fmla="*/ 98 h 1455"/>
                <a:gd name="T68" fmla="*/ 28 w 993"/>
                <a:gd name="T69" fmla="*/ 71 h 1455"/>
                <a:gd name="T70" fmla="*/ 47 w 993"/>
                <a:gd name="T71" fmla="*/ 47 h 1455"/>
                <a:gd name="T72" fmla="*/ 71 w 993"/>
                <a:gd name="T73" fmla="*/ 27 h 1455"/>
                <a:gd name="T74" fmla="*/ 98 w 993"/>
                <a:gd name="T75" fmla="*/ 12 h 1455"/>
                <a:gd name="T76" fmla="*/ 128 w 993"/>
                <a:gd name="T77" fmla="*/ 3 h 1455"/>
                <a:gd name="T78" fmla="*/ 161 w 993"/>
                <a:gd name="T7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3" h="1455">
                  <a:moveTo>
                    <a:pt x="161" y="0"/>
                  </a:moveTo>
                  <a:lnTo>
                    <a:pt x="922" y="0"/>
                  </a:lnTo>
                  <a:lnTo>
                    <a:pt x="941" y="2"/>
                  </a:lnTo>
                  <a:lnTo>
                    <a:pt x="958" y="9"/>
                  </a:lnTo>
                  <a:lnTo>
                    <a:pt x="972" y="20"/>
                  </a:lnTo>
                  <a:lnTo>
                    <a:pt x="983" y="35"/>
                  </a:lnTo>
                  <a:lnTo>
                    <a:pt x="990" y="52"/>
                  </a:lnTo>
                  <a:lnTo>
                    <a:pt x="993" y="70"/>
                  </a:lnTo>
                  <a:lnTo>
                    <a:pt x="990" y="89"/>
                  </a:lnTo>
                  <a:lnTo>
                    <a:pt x="983" y="105"/>
                  </a:lnTo>
                  <a:lnTo>
                    <a:pt x="972" y="119"/>
                  </a:lnTo>
                  <a:lnTo>
                    <a:pt x="958" y="131"/>
                  </a:lnTo>
                  <a:lnTo>
                    <a:pt x="941" y="137"/>
                  </a:lnTo>
                  <a:lnTo>
                    <a:pt x="922" y="140"/>
                  </a:lnTo>
                  <a:lnTo>
                    <a:pt x="161" y="140"/>
                  </a:lnTo>
                  <a:lnTo>
                    <a:pt x="150" y="143"/>
                  </a:lnTo>
                  <a:lnTo>
                    <a:pt x="143" y="150"/>
                  </a:lnTo>
                  <a:lnTo>
                    <a:pt x="140" y="160"/>
                  </a:lnTo>
                  <a:lnTo>
                    <a:pt x="140" y="1384"/>
                  </a:lnTo>
                  <a:lnTo>
                    <a:pt x="138" y="1404"/>
                  </a:lnTo>
                  <a:lnTo>
                    <a:pt x="130" y="1420"/>
                  </a:lnTo>
                  <a:lnTo>
                    <a:pt x="120" y="1434"/>
                  </a:lnTo>
                  <a:lnTo>
                    <a:pt x="105" y="1446"/>
                  </a:lnTo>
                  <a:lnTo>
                    <a:pt x="89" y="1452"/>
                  </a:lnTo>
                  <a:lnTo>
                    <a:pt x="70" y="1455"/>
                  </a:lnTo>
                  <a:lnTo>
                    <a:pt x="51" y="1452"/>
                  </a:lnTo>
                  <a:lnTo>
                    <a:pt x="34" y="1446"/>
                  </a:lnTo>
                  <a:lnTo>
                    <a:pt x="20" y="1434"/>
                  </a:lnTo>
                  <a:lnTo>
                    <a:pt x="10" y="1420"/>
                  </a:lnTo>
                  <a:lnTo>
                    <a:pt x="2" y="1404"/>
                  </a:lnTo>
                  <a:lnTo>
                    <a:pt x="0" y="1384"/>
                  </a:lnTo>
                  <a:lnTo>
                    <a:pt x="0" y="160"/>
                  </a:lnTo>
                  <a:lnTo>
                    <a:pt x="3" y="128"/>
                  </a:lnTo>
                  <a:lnTo>
                    <a:pt x="13" y="98"/>
                  </a:lnTo>
                  <a:lnTo>
                    <a:pt x="28" y="71"/>
                  </a:lnTo>
                  <a:lnTo>
                    <a:pt x="47" y="47"/>
                  </a:lnTo>
                  <a:lnTo>
                    <a:pt x="71" y="27"/>
                  </a:lnTo>
                  <a:lnTo>
                    <a:pt x="98" y="12"/>
                  </a:lnTo>
                  <a:lnTo>
                    <a:pt x="128" y="3"/>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3" name="Freeform 110">
              <a:extLst>
                <a:ext uri="{FF2B5EF4-FFF2-40B4-BE49-F238E27FC236}">
                  <a16:creationId xmlns:a16="http://schemas.microsoft.com/office/drawing/2014/main" id="{58F2C11F-4DA1-4657-9BFE-FD1888D63BA3}"/>
                </a:ext>
              </a:extLst>
            </p:cNvPr>
            <p:cNvSpPr>
              <a:spLocks/>
            </p:cNvSpPr>
            <p:nvPr/>
          </p:nvSpPr>
          <p:spPr bwMode="auto">
            <a:xfrm>
              <a:off x="10139363" y="2690813"/>
              <a:ext cx="179388" cy="300038"/>
            </a:xfrm>
            <a:custGeom>
              <a:avLst/>
              <a:gdLst>
                <a:gd name="T0" fmla="*/ 603 w 1137"/>
                <a:gd name="T1" fmla="*/ 7 h 1894"/>
                <a:gd name="T2" fmla="*/ 887 w 1137"/>
                <a:gd name="T3" fmla="*/ 325 h 1894"/>
                <a:gd name="T4" fmla="*/ 951 w 1137"/>
                <a:gd name="T5" fmla="*/ 433 h 1894"/>
                <a:gd name="T6" fmla="*/ 974 w 1137"/>
                <a:gd name="T7" fmla="*/ 557 h 1894"/>
                <a:gd name="T8" fmla="*/ 980 w 1137"/>
                <a:gd name="T9" fmla="*/ 1155 h 1894"/>
                <a:gd name="T10" fmla="*/ 1114 w 1137"/>
                <a:gd name="T11" fmla="*/ 1375 h 1894"/>
                <a:gd name="T12" fmla="*/ 1137 w 1137"/>
                <a:gd name="T13" fmla="*/ 1477 h 1894"/>
                <a:gd name="T14" fmla="*/ 1127 w 1137"/>
                <a:gd name="T15" fmla="*/ 1653 h 1894"/>
                <a:gd name="T16" fmla="*/ 1086 w 1137"/>
                <a:gd name="T17" fmla="*/ 1685 h 1894"/>
                <a:gd name="T18" fmla="*/ 912 w 1137"/>
                <a:gd name="T19" fmla="*/ 1823 h 1894"/>
                <a:gd name="T20" fmla="*/ 891 w 1137"/>
                <a:gd name="T21" fmla="*/ 1873 h 1894"/>
                <a:gd name="T22" fmla="*/ 841 w 1137"/>
                <a:gd name="T23" fmla="*/ 1893 h 1894"/>
                <a:gd name="T24" fmla="*/ 793 w 1137"/>
                <a:gd name="T25" fmla="*/ 1873 h 1894"/>
                <a:gd name="T26" fmla="*/ 771 w 1137"/>
                <a:gd name="T27" fmla="*/ 1823 h 1894"/>
                <a:gd name="T28" fmla="*/ 747 w 1137"/>
                <a:gd name="T29" fmla="*/ 1652 h 1894"/>
                <a:gd name="T30" fmla="*/ 740 w 1137"/>
                <a:gd name="T31" fmla="*/ 1598 h 1894"/>
                <a:gd name="T32" fmla="*/ 772 w 1137"/>
                <a:gd name="T33" fmla="*/ 1556 h 1894"/>
                <a:gd name="T34" fmla="*/ 996 w 1137"/>
                <a:gd name="T35" fmla="*/ 1546 h 1894"/>
                <a:gd name="T36" fmla="*/ 988 w 1137"/>
                <a:gd name="T37" fmla="*/ 1436 h 1894"/>
                <a:gd name="T38" fmla="*/ 854 w 1137"/>
                <a:gd name="T39" fmla="*/ 1216 h 1894"/>
                <a:gd name="T40" fmla="*/ 833 w 1137"/>
                <a:gd name="T41" fmla="*/ 1116 h 1894"/>
                <a:gd name="T42" fmla="*/ 824 w 1137"/>
                <a:gd name="T43" fmla="*/ 497 h 1894"/>
                <a:gd name="T44" fmla="*/ 781 w 1137"/>
                <a:gd name="T45" fmla="*/ 416 h 1894"/>
                <a:gd name="T46" fmla="*/ 352 w 1137"/>
                <a:gd name="T47" fmla="*/ 442 h 1894"/>
                <a:gd name="T48" fmla="*/ 321 w 1137"/>
                <a:gd name="T49" fmla="*/ 526 h 1894"/>
                <a:gd name="T50" fmla="*/ 316 w 1137"/>
                <a:gd name="T51" fmla="*/ 1149 h 1894"/>
                <a:gd name="T52" fmla="*/ 276 w 1137"/>
                <a:gd name="T53" fmla="*/ 1252 h 1894"/>
                <a:gd name="T54" fmla="*/ 143 w 1137"/>
                <a:gd name="T55" fmla="*/ 1459 h 1894"/>
                <a:gd name="T56" fmla="*/ 338 w 1137"/>
                <a:gd name="T57" fmla="*/ 1547 h 1894"/>
                <a:gd name="T58" fmla="*/ 388 w 1137"/>
                <a:gd name="T59" fmla="*/ 1567 h 1894"/>
                <a:gd name="T60" fmla="*/ 409 w 1137"/>
                <a:gd name="T61" fmla="*/ 1617 h 1894"/>
                <a:gd name="T62" fmla="*/ 388 w 1137"/>
                <a:gd name="T63" fmla="*/ 1667 h 1894"/>
                <a:gd name="T64" fmla="*/ 338 w 1137"/>
                <a:gd name="T65" fmla="*/ 1688 h 1894"/>
                <a:gd name="T66" fmla="*/ 335 w 1137"/>
                <a:gd name="T67" fmla="*/ 1842 h 1894"/>
                <a:gd name="T68" fmla="*/ 303 w 1137"/>
                <a:gd name="T69" fmla="*/ 1885 h 1894"/>
                <a:gd name="T70" fmla="*/ 250 w 1137"/>
                <a:gd name="T71" fmla="*/ 1891 h 1894"/>
                <a:gd name="T72" fmla="*/ 207 w 1137"/>
                <a:gd name="T73" fmla="*/ 1859 h 1894"/>
                <a:gd name="T74" fmla="*/ 198 w 1137"/>
                <a:gd name="T75" fmla="*/ 1688 h 1894"/>
                <a:gd name="T76" fmla="*/ 35 w 1137"/>
                <a:gd name="T77" fmla="*/ 1678 h 1894"/>
                <a:gd name="T78" fmla="*/ 2 w 1137"/>
                <a:gd name="T79" fmla="*/ 1636 h 1894"/>
                <a:gd name="T80" fmla="*/ 3 w 1137"/>
                <a:gd name="T81" fmla="*/ 1443 h 1894"/>
                <a:gd name="T82" fmla="*/ 45 w 1137"/>
                <a:gd name="T83" fmla="*/ 1338 h 1894"/>
                <a:gd name="T84" fmla="*/ 178 w 1137"/>
                <a:gd name="T85" fmla="*/ 1134 h 1894"/>
                <a:gd name="T86" fmla="*/ 182 w 1137"/>
                <a:gd name="T87" fmla="*/ 515 h 1894"/>
                <a:gd name="T88" fmla="*/ 218 w 1137"/>
                <a:gd name="T89" fmla="*/ 395 h 1894"/>
                <a:gd name="T90" fmla="*/ 522 w 1137"/>
                <a:gd name="T91" fmla="*/ 25 h 1894"/>
                <a:gd name="T92" fmla="*/ 574 w 1137"/>
                <a:gd name="T93" fmla="*/ 0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37" h="1894">
                  <a:moveTo>
                    <a:pt x="574" y="0"/>
                  </a:moveTo>
                  <a:lnTo>
                    <a:pt x="589" y="3"/>
                  </a:lnTo>
                  <a:lnTo>
                    <a:pt x="603" y="7"/>
                  </a:lnTo>
                  <a:lnTo>
                    <a:pt x="617" y="14"/>
                  </a:lnTo>
                  <a:lnTo>
                    <a:pt x="627" y="25"/>
                  </a:lnTo>
                  <a:lnTo>
                    <a:pt x="887" y="325"/>
                  </a:lnTo>
                  <a:lnTo>
                    <a:pt x="913" y="359"/>
                  </a:lnTo>
                  <a:lnTo>
                    <a:pt x="934" y="395"/>
                  </a:lnTo>
                  <a:lnTo>
                    <a:pt x="951" y="433"/>
                  </a:lnTo>
                  <a:lnTo>
                    <a:pt x="964" y="473"/>
                  </a:lnTo>
                  <a:lnTo>
                    <a:pt x="971" y="515"/>
                  </a:lnTo>
                  <a:lnTo>
                    <a:pt x="974" y="557"/>
                  </a:lnTo>
                  <a:lnTo>
                    <a:pt x="974" y="1118"/>
                  </a:lnTo>
                  <a:lnTo>
                    <a:pt x="976" y="1137"/>
                  </a:lnTo>
                  <a:lnTo>
                    <a:pt x="980" y="1155"/>
                  </a:lnTo>
                  <a:lnTo>
                    <a:pt x="989" y="1173"/>
                  </a:lnTo>
                  <a:lnTo>
                    <a:pt x="1097" y="1343"/>
                  </a:lnTo>
                  <a:lnTo>
                    <a:pt x="1114" y="1375"/>
                  </a:lnTo>
                  <a:lnTo>
                    <a:pt x="1127" y="1407"/>
                  </a:lnTo>
                  <a:lnTo>
                    <a:pt x="1134" y="1442"/>
                  </a:lnTo>
                  <a:lnTo>
                    <a:pt x="1137" y="1477"/>
                  </a:lnTo>
                  <a:lnTo>
                    <a:pt x="1137" y="1617"/>
                  </a:lnTo>
                  <a:lnTo>
                    <a:pt x="1134" y="1636"/>
                  </a:lnTo>
                  <a:lnTo>
                    <a:pt x="1127" y="1653"/>
                  </a:lnTo>
                  <a:lnTo>
                    <a:pt x="1116" y="1667"/>
                  </a:lnTo>
                  <a:lnTo>
                    <a:pt x="1102" y="1678"/>
                  </a:lnTo>
                  <a:lnTo>
                    <a:pt x="1086" y="1685"/>
                  </a:lnTo>
                  <a:lnTo>
                    <a:pt x="1067" y="1688"/>
                  </a:lnTo>
                  <a:lnTo>
                    <a:pt x="912" y="1688"/>
                  </a:lnTo>
                  <a:lnTo>
                    <a:pt x="912" y="1823"/>
                  </a:lnTo>
                  <a:lnTo>
                    <a:pt x="909" y="1841"/>
                  </a:lnTo>
                  <a:lnTo>
                    <a:pt x="903" y="1858"/>
                  </a:lnTo>
                  <a:lnTo>
                    <a:pt x="891" y="1873"/>
                  </a:lnTo>
                  <a:lnTo>
                    <a:pt x="877" y="1883"/>
                  </a:lnTo>
                  <a:lnTo>
                    <a:pt x="860" y="1891"/>
                  </a:lnTo>
                  <a:lnTo>
                    <a:pt x="841" y="1893"/>
                  </a:lnTo>
                  <a:lnTo>
                    <a:pt x="823" y="1891"/>
                  </a:lnTo>
                  <a:lnTo>
                    <a:pt x="806" y="1883"/>
                  </a:lnTo>
                  <a:lnTo>
                    <a:pt x="793" y="1873"/>
                  </a:lnTo>
                  <a:lnTo>
                    <a:pt x="781" y="1858"/>
                  </a:lnTo>
                  <a:lnTo>
                    <a:pt x="773" y="1841"/>
                  </a:lnTo>
                  <a:lnTo>
                    <a:pt x="771" y="1823"/>
                  </a:lnTo>
                  <a:lnTo>
                    <a:pt x="771" y="1676"/>
                  </a:lnTo>
                  <a:lnTo>
                    <a:pt x="758" y="1666"/>
                  </a:lnTo>
                  <a:lnTo>
                    <a:pt x="747" y="1652"/>
                  </a:lnTo>
                  <a:lnTo>
                    <a:pt x="740" y="1635"/>
                  </a:lnTo>
                  <a:lnTo>
                    <a:pt x="737" y="1617"/>
                  </a:lnTo>
                  <a:lnTo>
                    <a:pt x="740" y="1598"/>
                  </a:lnTo>
                  <a:lnTo>
                    <a:pt x="747" y="1581"/>
                  </a:lnTo>
                  <a:lnTo>
                    <a:pt x="758" y="1567"/>
                  </a:lnTo>
                  <a:lnTo>
                    <a:pt x="772" y="1556"/>
                  </a:lnTo>
                  <a:lnTo>
                    <a:pt x="789" y="1549"/>
                  </a:lnTo>
                  <a:lnTo>
                    <a:pt x="807" y="1546"/>
                  </a:lnTo>
                  <a:lnTo>
                    <a:pt x="996" y="1546"/>
                  </a:lnTo>
                  <a:lnTo>
                    <a:pt x="996" y="1477"/>
                  </a:lnTo>
                  <a:lnTo>
                    <a:pt x="995" y="1456"/>
                  </a:lnTo>
                  <a:lnTo>
                    <a:pt x="988" y="1436"/>
                  </a:lnTo>
                  <a:lnTo>
                    <a:pt x="979" y="1417"/>
                  </a:lnTo>
                  <a:lnTo>
                    <a:pt x="871" y="1247"/>
                  </a:lnTo>
                  <a:lnTo>
                    <a:pt x="854" y="1216"/>
                  </a:lnTo>
                  <a:lnTo>
                    <a:pt x="842" y="1184"/>
                  </a:lnTo>
                  <a:lnTo>
                    <a:pt x="836" y="1151"/>
                  </a:lnTo>
                  <a:lnTo>
                    <a:pt x="833" y="1116"/>
                  </a:lnTo>
                  <a:lnTo>
                    <a:pt x="833" y="556"/>
                  </a:lnTo>
                  <a:lnTo>
                    <a:pt x="831" y="526"/>
                  </a:lnTo>
                  <a:lnTo>
                    <a:pt x="824" y="497"/>
                  </a:lnTo>
                  <a:lnTo>
                    <a:pt x="814" y="468"/>
                  </a:lnTo>
                  <a:lnTo>
                    <a:pt x="800" y="442"/>
                  </a:lnTo>
                  <a:lnTo>
                    <a:pt x="781" y="416"/>
                  </a:lnTo>
                  <a:lnTo>
                    <a:pt x="576" y="178"/>
                  </a:lnTo>
                  <a:lnTo>
                    <a:pt x="370" y="417"/>
                  </a:lnTo>
                  <a:lnTo>
                    <a:pt x="352" y="442"/>
                  </a:lnTo>
                  <a:lnTo>
                    <a:pt x="338" y="468"/>
                  </a:lnTo>
                  <a:lnTo>
                    <a:pt x="328" y="497"/>
                  </a:lnTo>
                  <a:lnTo>
                    <a:pt x="321" y="526"/>
                  </a:lnTo>
                  <a:lnTo>
                    <a:pt x="319" y="556"/>
                  </a:lnTo>
                  <a:lnTo>
                    <a:pt x="319" y="1112"/>
                  </a:lnTo>
                  <a:lnTo>
                    <a:pt x="316" y="1149"/>
                  </a:lnTo>
                  <a:lnTo>
                    <a:pt x="308" y="1185"/>
                  </a:lnTo>
                  <a:lnTo>
                    <a:pt x="294" y="1219"/>
                  </a:lnTo>
                  <a:lnTo>
                    <a:pt x="276" y="1252"/>
                  </a:lnTo>
                  <a:lnTo>
                    <a:pt x="160" y="1418"/>
                  </a:lnTo>
                  <a:lnTo>
                    <a:pt x="149" y="1438"/>
                  </a:lnTo>
                  <a:lnTo>
                    <a:pt x="143" y="1459"/>
                  </a:lnTo>
                  <a:lnTo>
                    <a:pt x="140" y="1481"/>
                  </a:lnTo>
                  <a:lnTo>
                    <a:pt x="140" y="1547"/>
                  </a:lnTo>
                  <a:lnTo>
                    <a:pt x="338" y="1547"/>
                  </a:lnTo>
                  <a:lnTo>
                    <a:pt x="357" y="1549"/>
                  </a:lnTo>
                  <a:lnTo>
                    <a:pt x="374" y="1557"/>
                  </a:lnTo>
                  <a:lnTo>
                    <a:pt x="388" y="1567"/>
                  </a:lnTo>
                  <a:lnTo>
                    <a:pt x="400" y="1582"/>
                  </a:lnTo>
                  <a:lnTo>
                    <a:pt x="406" y="1599"/>
                  </a:lnTo>
                  <a:lnTo>
                    <a:pt x="409" y="1617"/>
                  </a:lnTo>
                  <a:lnTo>
                    <a:pt x="406" y="1636"/>
                  </a:lnTo>
                  <a:lnTo>
                    <a:pt x="400" y="1653"/>
                  </a:lnTo>
                  <a:lnTo>
                    <a:pt x="388" y="1667"/>
                  </a:lnTo>
                  <a:lnTo>
                    <a:pt x="374" y="1678"/>
                  </a:lnTo>
                  <a:lnTo>
                    <a:pt x="357" y="1685"/>
                  </a:lnTo>
                  <a:lnTo>
                    <a:pt x="338" y="1688"/>
                  </a:lnTo>
                  <a:lnTo>
                    <a:pt x="338" y="1688"/>
                  </a:lnTo>
                  <a:lnTo>
                    <a:pt x="338" y="1823"/>
                  </a:lnTo>
                  <a:lnTo>
                    <a:pt x="335" y="1842"/>
                  </a:lnTo>
                  <a:lnTo>
                    <a:pt x="329" y="1859"/>
                  </a:lnTo>
                  <a:lnTo>
                    <a:pt x="317" y="1873"/>
                  </a:lnTo>
                  <a:lnTo>
                    <a:pt x="303" y="1885"/>
                  </a:lnTo>
                  <a:lnTo>
                    <a:pt x="287" y="1891"/>
                  </a:lnTo>
                  <a:lnTo>
                    <a:pt x="268" y="1894"/>
                  </a:lnTo>
                  <a:lnTo>
                    <a:pt x="250" y="1891"/>
                  </a:lnTo>
                  <a:lnTo>
                    <a:pt x="233" y="1885"/>
                  </a:lnTo>
                  <a:lnTo>
                    <a:pt x="218" y="1873"/>
                  </a:lnTo>
                  <a:lnTo>
                    <a:pt x="207" y="1859"/>
                  </a:lnTo>
                  <a:lnTo>
                    <a:pt x="200" y="1842"/>
                  </a:lnTo>
                  <a:lnTo>
                    <a:pt x="198" y="1823"/>
                  </a:lnTo>
                  <a:lnTo>
                    <a:pt x="198" y="1688"/>
                  </a:lnTo>
                  <a:lnTo>
                    <a:pt x="70" y="1688"/>
                  </a:lnTo>
                  <a:lnTo>
                    <a:pt x="52" y="1685"/>
                  </a:lnTo>
                  <a:lnTo>
                    <a:pt x="35" y="1678"/>
                  </a:lnTo>
                  <a:lnTo>
                    <a:pt x="20" y="1667"/>
                  </a:lnTo>
                  <a:lnTo>
                    <a:pt x="9" y="1653"/>
                  </a:lnTo>
                  <a:lnTo>
                    <a:pt x="2" y="1636"/>
                  </a:lnTo>
                  <a:lnTo>
                    <a:pt x="0" y="1617"/>
                  </a:lnTo>
                  <a:lnTo>
                    <a:pt x="0" y="1481"/>
                  </a:lnTo>
                  <a:lnTo>
                    <a:pt x="3" y="1443"/>
                  </a:lnTo>
                  <a:lnTo>
                    <a:pt x="11" y="1406"/>
                  </a:lnTo>
                  <a:lnTo>
                    <a:pt x="25" y="1371"/>
                  </a:lnTo>
                  <a:lnTo>
                    <a:pt x="45" y="1338"/>
                  </a:lnTo>
                  <a:lnTo>
                    <a:pt x="161" y="1171"/>
                  </a:lnTo>
                  <a:lnTo>
                    <a:pt x="171" y="1154"/>
                  </a:lnTo>
                  <a:lnTo>
                    <a:pt x="178" y="1134"/>
                  </a:lnTo>
                  <a:lnTo>
                    <a:pt x="180" y="1113"/>
                  </a:lnTo>
                  <a:lnTo>
                    <a:pt x="180" y="556"/>
                  </a:lnTo>
                  <a:lnTo>
                    <a:pt x="182" y="515"/>
                  </a:lnTo>
                  <a:lnTo>
                    <a:pt x="189" y="473"/>
                  </a:lnTo>
                  <a:lnTo>
                    <a:pt x="201" y="433"/>
                  </a:lnTo>
                  <a:lnTo>
                    <a:pt x="218" y="395"/>
                  </a:lnTo>
                  <a:lnTo>
                    <a:pt x="239" y="359"/>
                  </a:lnTo>
                  <a:lnTo>
                    <a:pt x="264" y="326"/>
                  </a:lnTo>
                  <a:lnTo>
                    <a:pt x="522" y="25"/>
                  </a:lnTo>
                  <a:lnTo>
                    <a:pt x="536" y="12"/>
                  </a:lnTo>
                  <a:lnTo>
                    <a:pt x="554" y="4"/>
                  </a:lnTo>
                  <a:lnTo>
                    <a:pt x="5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4" name="Freeform 111">
              <a:extLst>
                <a:ext uri="{FF2B5EF4-FFF2-40B4-BE49-F238E27FC236}">
                  <a16:creationId xmlns:a16="http://schemas.microsoft.com/office/drawing/2014/main" id="{E5F804F6-CDC7-4829-A267-9164838496C8}"/>
                </a:ext>
              </a:extLst>
            </p:cNvPr>
            <p:cNvSpPr>
              <a:spLocks/>
            </p:cNvSpPr>
            <p:nvPr/>
          </p:nvSpPr>
          <p:spPr bwMode="auto">
            <a:xfrm>
              <a:off x="10217151" y="2943225"/>
              <a:ext cx="22225" cy="71438"/>
            </a:xfrm>
            <a:custGeom>
              <a:avLst/>
              <a:gdLst>
                <a:gd name="T0" fmla="*/ 70 w 140"/>
                <a:gd name="T1" fmla="*/ 0 h 445"/>
                <a:gd name="T2" fmla="*/ 89 w 140"/>
                <a:gd name="T3" fmla="*/ 2 h 445"/>
                <a:gd name="T4" fmla="*/ 106 w 140"/>
                <a:gd name="T5" fmla="*/ 9 h 445"/>
                <a:gd name="T6" fmla="*/ 120 w 140"/>
                <a:gd name="T7" fmla="*/ 20 h 445"/>
                <a:gd name="T8" fmla="*/ 130 w 140"/>
                <a:gd name="T9" fmla="*/ 35 h 445"/>
                <a:gd name="T10" fmla="*/ 138 w 140"/>
                <a:gd name="T11" fmla="*/ 52 h 445"/>
                <a:gd name="T12" fmla="*/ 140 w 140"/>
                <a:gd name="T13" fmla="*/ 70 h 445"/>
                <a:gd name="T14" fmla="*/ 140 w 140"/>
                <a:gd name="T15" fmla="*/ 375 h 445"/>
                <a:gd name="T16" fmla="*/ 138 w 140"/>
                <a:gd name="T17" fmla="*/ 394 h 445"/>
                <a:gd name="T18" fmla="*/ 130 w 140"/>
                <a:gd name="T19" fmla="*/ 412 h 445"/>
                <a:gd name="T20" fmla="*/ 119 w 140"/>
                <a:gd name="T21" fmla="*/ 426 h 445"/>
                <a:gd name="T22" fmla="*/ 103 w 140"/>
                <a:gd name="T23" fmla="*/ 438 h 445"/>
                <a:gd name="T24" fmla="*/ 86 w 140"/>
                <a:gd name="T25" fmla="*/ 444 h 445"/>
                <a:gd name="T26" fmla="*/ 66 w 140"/>
                <a:gd name="T27" fmla="*/ 445 h 445"/>
                <a:gd name="T28" fmla="*/ 48 w 140"/>
                <a:gd name="T29" fmla="*/ 442 h 445"/>
                <a:gd name="T30" fmla="*/ 32 w 140"/>
                <a:gd name="T31" fmla="*/ 435 h 445"/>
                <a:gd name="T32" fmla="*/ 19 w 140"/>
                <a:gd name="T33" fmla="*/ 422 h 445"/>
                <a:gd name="T34" fmla="*/ 9 w 140"/>
                <a:gd name="T35" fmla="*/ 408 h 445"/>
                <a:gd name="T36" fmla="*/ 2 w 140"/>
                <a:gd name="T37" fmla="*/ 391 h 445"/>
                <a:gd name="T38" fmla="*/ 0 w 140"/>
                <a:gd name="T39" fmla="*/ 372 h 445"/>
                <a:gd name="T40" fmla="*/ 0 w 140"/>
                <a:gd name="T41" fmla="*/ 70 h 445"/>
                <a:gd name="T42" fmla="*/ 2 w 140"/>
                <a:gd name="T43" fmla="*/ 52 h 445"/>
                <a:gd name="T44" fmla="*/ 10 w 140"/>
                <a:gd name="T45" fmla="*/ 35 h 445"/>
                <a:gd name="T46" fmla="*/ 20 w 140"/>
                <a:gd name="T47" fmla="*/ 20 h 445"/>
                <a:gd name="T48" fmla="*/ 35 w 140"/>
                <a:gd name="T49" fmla="*/ 9 h 445"/>
                <a:gd name="T50" fmla="*/ 51 w 140"/>
                <a:gd name="T51" fmla="*/ 2 h 445"/>
                <a:gd name="T52" fmla="*/ 70 w 140"/>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 h="445">
                  <a:moveTo>
                    <a:pt x="70" y="0"/>
                  </a:moveTo>
                  <a:lnTo>
                    <a:pt x="89" y="2"/>
                  </a:lnTo>
                  <a:lnTo>
                    <a:pt x="106" y="9"/>
                  </a:lnTo>
                  <a:lnTo>
                    <a:pt x="120" y="20"/>
                  </a:lnTo>
                  <a:lnTo>
                    <a:pt x="130" y="35"/>
                  </a:lnTo>
                  <a:lnTo>
                    <a:pt x="138" y="52"/>
                  </a:lnTo>
                  <a:lnTo>
                    <a:pt x="140" y="70"/>
                  </a:lnTo>
                  <a:lnTo>
                    <a:pt x="140" y="375"/>
                  </a:lnTo>
                  <a:lnTo>
                    <a:pt x="138" y="394"/>
                  </a:lnTo>
                  <a:lnTo>
                    <a:pt x="130" y="412"/>
                  </a:lnTo>
                  <a:lnTo>
                    <a:pt x="119" y="426"/>
                  </a:lnTo>
                  <a:lnTo>
                    <a:pt x="103" y="438"/>
                  </a:lnTo>
                  <a:lnTo>
                    <a:pt x="86" y="444"/>
                  </a:lnTo>
                  <a:lnTo>
                    <a:pt x="66" y="445"/>
                  </a:lnTo>
                  <a:lnTo>
                    <a:pt x="48" y="442"/>
                  </a:lnTo>
                  <a:lnTo>
                    <a:pt x="32" y="435"/>
                  </a:lnTo>
                  <a:lnTo>
                    <a:pt x="19" y="422"/>
                  </a:lnTo>
                  <a:lnTo>
                    <a:pt x="9" y="408"/>
                  </a:lnTo>
                  <a:lnTo>
                    <a:pt x="2" y="391"/>
                  </a:lnTo>
                  <a:lnTo>
                    <a:pt x="0" y="372"/>
                  </a:lnTo>
                  <a:lnTo>
                    <a:pt x="0" y="70"/>
                  </a:lnTo>
                  <a:lnTo>
                    <a:pt x="2" y="52"/>
                  </a:lnTo>
                  <a:lnTo>
                    <a:pt x="10" y="35"/>
                  </a:lnTo>
                  <a:lnTo>
                    <a:pt x="20" y="20"/>
                  </a:lnTo>
                  <a:lnTo>
                    <a:pt x="35" y="9"/>
                  </a:lnTo>
                  <a:lnTo>
                    <a:pt x="51" y="2"/>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grpSp>
        <p:nvGrpSpPr>
          <p:cNvPr id="25" name="Group 49">
            <a:extLst>
              <a:ext uri="{FF2B5EF4-FFF2-40B4-BE49-F238E27FC236}">
                <a16:creationId xmlns:a16="http://schemas.microsoft.com/office/drawing/2014/main" id="{D9242B7D-B88F-4A5E-9A40-AB9C66CA6A33}"/>
              </a:ext>
            </a:extLst>
          </p:cNvPr>
          <p:cNvGrpSpPr/>
          <p:nvPr/>
        </p:nvGrpSpPr>
        <p:grpSpPr>
          <a:xfrm>
            <a:off x="6878556" y="3320248"/>
            <a:ext cx="897695" cy="887376"/>
            <a:chOff x="4356100" y="3465513"/>
            <a:chExt cx="552450" cy="546100"/>
          </a:xfrm>
          <a:solidFill>
            <a:schemeClr val="bg1"/>
          </a:solidFill>
        </p:grpSpPr>
        <p:sp>
          <p:nvSpPr>
            <p:cNvPr id="26" name="Freeform 242">
              <a:extLst>
                <a:ext uri="{FF2B5EF4-FFF2-40B4-BE49-F238E27FC236}">
                  <a16:creationId xmlns:a16="http://schemas.microsoft.com/office/drawing/2014/main" id="{8FAE9E4B-A042-49CB-BDC3-CA012E33F8EA}"/>
                </a:ext>
              </a:extLst>
            </p:cNvPr>
            <p:cNvSpPr>
              <a:spLocks/>
            </p:cNvSpPr>
            <p:nvPr/>
          </p:nvSpPr>
          <p:spPr bwMode="auto">
            <a:xfrm>
              <a:off x="4486275" y="3465513"/>
              <a:ext cx="422275" cy="422275"/>
            </a:xfrm>
            <a:custGeom>
              <a:avLst/>
              <a:gdLst>
                <a:gd name="T0" fmla="*/ 2000 w 2664"/>
                <a:gd name="T1" fmla="*/ 115 h 2664"/>
                <a:gd name="T2" fmla="*/ 2063 w 2664"/>
                <a:gd name="T3" fmla="*/ 268 h 2664"/>
                <a:gd name="T4" fmla="*/ 2150 w 2664"/>
                <a:gd name="T5" fmla="*/ 560 h 2664"/>
                <a:gd name="T6" fmla="*/ 2425 w 2664"/>
                <a:gd name="T7" fmla="*/ 602 h 2664"/>
                <a:gd name="T8" fmla="*/ 2566 w 2664"/>
                <a:gd name="T9" fmla="*/ 688 h 2664"/>
                <a:gd name="T10" fmla="*/ 2660 w 2664"/>
                <a:gd name="T11" fmla="*/ 999 h 2664"/>
                <a:gd name="T12" fmla="*/ 2552 w 2664"/>
                <a:gd name="T13" fmla="*/ 1126 h 2664"/>
                <a:gd name="T14" fmla="*/ 2552 w 2664"/>
                <a:gd name="T15" fmla="*/ 1538 h 2664"/>
                <a:gd name="T16" fmla="*/ 2660 w 2664"/>
                <a:gd name="T17" fmla="*/ 1662 h 2664"/>
                <a:gd name="T18" fmla="*/ 2565 w 2664"/>
                <a:gd name="T19" fmla="*/ 1976 h 2664"/>
                <a:gd name="T20" fmla="*/ 2426 w 2664"/>
                <a:gd name="T21" fmla="*/ 2062 h 2664"/>
                <a:gd name="T22" fmla="*/ 2149 w 2664"/>
                <a:gd name="T23" fmla="*/ 2103 h 2664"/>
                <a:gd name="T24" fmla="*/ 2062 w 2664"/>
                <a:gd name="T25" fmla="*/ 2395 h 2664"/>
                <a:gd name="T26" fmla="*/ 1999 w 2664"/>
                <a:gd name="T27" fmla="*/ 2548 h 2664"/>
                <a:gd name="T28" fmla="*/ 1706 w 2664"/>
                <a:gd name="T29" fmla="*/ 2664 h 2664"/>
                <a:gd name="T30" fmla="*/ 1551 w 2664"/>
                <a:gd name="T31" fmla="*/ 2576 h 2664"/>
                <a:gd name="T32" fmla="*/ 1481 w 2664"/>
                <a:gd name="T33" fmla="*/ 2322 h 2664"/>
                <a:gd name="T34" fmla="*/ 1579 w 2664"/>
                <a:gd name="T35" fmla="*/ 2308 h 2664"/>
                <a:gd name="T36" fmla="*/ 1691 w 2664"/>
                <a:gd name="T37" fmla="*/ 2520 h 2664"/>
                <a:gd name="T38" fmla="*/ 1914 w 2664"/>
                <a:gd name="T39" fmla="*/ 2435 h 2664"/>
                <a:gd name="T40" fmla="*/ 1849 w 2664"/>
                <a:gd name="T41" fmla="*/ 2216 h 2664"/>
                <a:gd name="T42" fmla="*/ 1982 w 2664"/>
                <a:gd name="T43" fmla="*/ 2071 h 2664"/>
                <a:gd name="T44" fmla="*/ 2179 w 2664"/>
                <a:gd name="T45" fmla="*/ 1854 h 2664"/>
                <a:gd name="T46" fmla="*/ 2421 w 2664"/>
                <a:gd name="T47" fmla="*/ 1921 h 2664"/>
                <a:gd name="T48" fmla="*/ 2524 w 2664"/>
                <a:gd name="T49" fmla="*/ 1696 h 2664"/>
                <a:gd name="T50" fmla="*/ 2310 w 2664"/>
                <a:gd name="T51" fmla="*/ 1578 h 2664"/>
                <a:gd name="T52" fmla="*/ 2316 w 2664"/>
                <a:gd name="T53" fmla="*/ 1293 h 2664"/>
                <a:gd name="T54" fmla="*/ 2322 w 2664"/>
                <a:gd name="T55" fmla="*/ 1072 h 2664"/>
                <a:gd name="T56" fmla="*/ 2525 w 2664"/>
                <a:gd name="T57" fmla="*/ 962 h 2664"/>
                <a:gd name="T58" fmla="*/ 2428 w 2664"/>
                <a:gd name="T59" fmla="*/ 745 h 2664"/>
                <a:gd name="T60" fmla="*/ 2180 w 2664"/>
                <a:gd name="T61" fmla="*/ 810 h 2664"/>
                <a:gd name="T62" fmla="*/ 1983 w 2664"/>
                <a:gd name="T63" fmla="*/ 593 h 2664"/>
                <a:gd name="T64" fmla="*/ 1850 w 2664"/>
                <a:gd name="T65" fmla="*/ 448 h 2664"/>
                <a:gd name="T66" fmla="*/ 1915 w 2664"/>
                <a:gd name="T67" fmla="*/ 228 h 2664"/>
                <a:gd name="T68" fmla="*/ 1686 w 2664"/>
                <a:gd name="T69" fmla="*/ 146 h 2664"/>
                <a:gd name="T70" fmla="*/ 1563 w 2664"/>
                <a:gd name="T71" fmla="*/ 364 h 2664"/>
                <a:gd name="T72" fmla="*/ 1218 w 2664"/>
                <a:gd name="T73" fmla="*/ 354 h 2664"/>
                <a:gd name="T74" fmla="*/ 1063 w 2664"/>
                <a:gd name="T75" fmla="*/ 325 h 2664"/>
                <a:gd name="T76" fmla="*/ 953 w 2664"/>
                <a:gd name="T77" fmla="*/ 139 h 2664"/>
                <a:gd name="T78" fmla="*/ 743 w 2664"/>
                <a:gd name="T79" fmla="*/ 255 h 2664"/>
                <a:gd name="T80" fmla="*/ 801 w 2664"/>
                <a:gd name="T81" fmla="*/ 501 h 2664"/>
                <a:gd name="T82" fmla="*/ 553 w 2664"/>
                <a:gd name="T83" fmla="*/ 732 h 2664"/>
                <a:gd name="T84" fmla="*/ 430 w 2664"/>
                <a:gd name="T85" fmla="*/ 810 h 2664"/>
                <a:gd name="T86" fmla="*/ 221 w 2664"/>
                <a:gd name="T87" fmla="*/ 757 h 2664"/>
                <a:gd name="T88" fmla="*/ 154 w 2664"/>
                <a:gd name="T89" fmla="*/ 988 h 2664"/>
                <a:gd name="T90" fmla="*/ 368 w 2664"/>
                <a:gd name="T91" fmla="*/ 1116 h 2664"/>
                <a:gd name="T92" fmla="*/ 309 w 2664"/>
                <a:gd name="T93" fmla="*/ 1195 h 2664"/>
                <a:gd name="T94" fmla="*/ 43 w 2664"/>
                <a:gd name="T95" fmla="*/ 1074 h 2664"/>
                <a:gd name="T96" fmla="*/ 4 w 2664"/>
                <a:gd name="T97" fmla="*/ 915 h 2664"/>
                <a:gd name="T98" fmla="*/ 159 w 2664"/>
                <a:gd name="T99" fmla="*/ 627 h 2664"/>
                <a:gd name="T100" fmla="*/ 324 w 2664"/>
                <a:gd name="T101" fmla="*/ 615 h 2664"/>
                <a:gd name="T102" fmla="*/ 660 w 2664"/>
                <a:gd name="T103" fmla="*/ 430 h 2664"/>
                <a:gd name="T104" fmla="*/ 616 w 2664"/>
                <a:gd name="T105" fmla="*/ 184 h 2664"/>
                <a:gd name="T106" fmla="*/ 889 w 2664"/>
                <a:gd name="T107" fmla="*/ 13 h 2664"/>
                <a:gd name="T108" fmla="*/ 1054 w 2664"/>
                <a:gd name="T109" fmla="*/ 27 h 2664"/>
                <a:gd name="T110" fmla="*/ 1252 w 2664"/>
                <a:gd name="T111" fmla="*/ 211 h 2664"/>
                <a:gd name="T112" fmla="*/ 1570 w 2664"/>
                <a:gd name="T113" fmla="*/ 62 h 2664"/>
                <a:gd name="T114" fmla="*/ 1720 w 2664"/>
                <a:gd name="T115" fmla="*/ 0 h 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4" h="2664">
                  <a:moveTo>
                    <a:pt x="1720" y="0"/>
                  </a:moveTo>
                  <a:lnTo>
                    <a:pt x="1749" y="4"/>
                  </a:lnTo>
                  <a:lnTo>
                    <a:pt x="1777" y="13"/>
                  </a:lnTo>
                  <a:lnTo>
                    <a:pt x="1951" y="86"/>
                  </a:lnTo>
                  <a:lnTo>
                    <a:pt x="1977" y="98"/>
                  </a:lnTo>
                  <a:lnTo>
                    <a:pt x="2000" y="115"/>
                  </a:lnTo>
                  <a:lnTo>
                    <a:pt x="2020" y="135"/>
                  </a:lnTo>
                  <a:lnTo>
                    <a:pt x="2036" y="158"/>
                  </a:lnTo>
                  <a:lnTo>
                    <a:pt x="2050" y="185"/>
                  </a:lnTo>
                  <a:lnTo>
                    <a:pt x="2059" y="212"/>
                  </a:lnTo>
                  <a:lnTo>
                    <a:pt x="2063" y="240"/>
                  </a:lnTo>
                  <a:lnTo>
                    <a:pt x="2063" y="268"/>
                  </a:lnTo>
                  <a:lnTo>
                    <a:pt x="2059" y="296"/>
                  </a:lnTo>
                  <a:lnTo>
                    <a:pt x="2050" y="324"/>
                  </a:lnTo>
                  <a:lnTo>
                    <a:pt x="2005" y="431"/>
                  </a:lnTo>
                  <a:lnTo>
                    <a:pt x="2055" y="471"/>
                  </a:lnTo>
                  <a:lnTo>
                    <a:pt x="2104" y="515"/>
                  </a:lnTo>
                  <a:lnTo>
                    <a:pt x="2150" y="560"/>
                  </a:lnTo>
                  <a:lnTo>
                    <a:pt x="2193" y="608"/>
                  </a:lnTo>
                  <a:lnTo>
                    <a:pt x="2234" y="660"/>
                  </a:lnTo>
                  <a:lnTo>
                    <a:pt x="2341" y="615"/>
                  </a:lnTo>
                  <a:lnTo>
                    <a:pt x="2369" y="606"/>
                  </a:lnTo>
                  <a:lnTo>
                    <a:pt x="2396" y="602"/>
                  </a:lnTo>
                  <a:lnTo>
                    <a:pt x="2425" y="602"/>
                  </a:lnTo>
                  <a:lnTo>
                    <a:pt x="2453" y="606"/>
                  </a:lnTo>
                  <a:lnTo>
                    <a:pt x="2480" y="615"/>
                  </a:lnTo>
                  <a:lnTo>
                    <a:pt x="2506" y="628"/>
                  </a:lnTo>
                  <a:lnTo>
                    <a:pt x="2529" y="645"/>
                  </a:lnTo>
                  <a:lnTo>
                    <a:pt x="2549" y="665"/>
                  </a:lnTo>
                  <a:lnTo>
                    <a:pt x="2566" y="688"/>
                  </a:lnTo>
                  <a:lnTo>
                    <a:pt x="2580" y="714"/>
                  </a:lnTo>
                  <a:lnTo>
                    <a:pt x="2651" y="888"/>
                  </a:lnTo>
                  <a:lnTo>
                    <a:pt x="2660" y="915"/>
                  </a:lnTo>
                  <a:lnTo>
                    <a:pt x="2664" y="944"/>
                  </a:lnTo>
                  <a:lnTo>
                    <a:pt x="2664" y="971"/>
                  </a:lnTo>
                  <a:lnTo>
                    <a:pt x="2660" y="999"/>
                  </a:lnTo>
                  <a:lnTo>
                    <a:pt x="2651" y="1027"/>
                  </a:lnTo>
                  <a:lnTo>
                    <a:pt x="2638" y="1052"/>
                  </a:lnTo>
                  <a:lnTo>
                    <a:pt x="2621" y="1075"/>
                  </a:lnTo>
                  <a:lnTo>
                    <a:pt x="2601" y="1095"/>
                  </a:lnTo>
                  <a:lnTo>
                    <a:pt x="2577" y="1112"/>
                  </a:lnTo>
                  <a:lnTo>
                    <a:pt x="2552" y="1126"/>
                  </a:lnTo>
                  <a:lnTo>
                    <a:pt x="2445" y="1170"/>
                  </a:lnTo>
                  <a:lnTo>
                    <a:pt x="2453" y="1251"/>
                  </a:lnTo>
                  <a:lnTo>
                    <a:pt x="2456" y="1331"/>
                  </a:lnTo>
                  <a:lnTo>
                    <a:pt x="2453" y="1413"/>
                  </a:lnTo>
                  <a:lnTo>
                    <a:pt x="2445" y="1493"/>
                  </a:lnTo>
                  <a:lnTo>
                    <a:pt x="2552" y="1538"/>
                  </a:lnTo>
                  <a:lnTo>
                    <a:pt x="2579" y="1552"/>
                  </a:lnTo>
                  <a:lnTo>
                    <a:pt x="2602" y="1568"/>
                  </a:lnTo>
                  <a:lnTo>
                    <a:pt x="2622" y="1589"/>
                  </a:lnTo>
                  <a:lnTo>
                    <a:pt x="2638" y="1612"/>
                  </a:lnTo>
                  <a:lnTo>
                    <a:pt x="2650" y="1636"/>
                  </a:lnTo>
                  <a:lnTo>
                    <a:pt x="2660" y="1662"/>
                  </a:lnTo>
                  <a:lnTo>
                    <a:pt x="2664" y="1691"/>
                  </a:lnTo>
                  <a:lnTo>
                    <a:pt x="2664" y="1719"/>
                  </a:lnTo>
                  <a:lnTo>
                    <a:pt x="2660" y="1748"/>
                  </a:lnTo>
                  <a:lnTo>
                    <a:pt x="2651" y="1775"/>
                  </a:lnTo>
                  <a:lnTo>
                    <a:pt x="2579" y="1949"/>
                  </a:lnTo>
                  <a:lnTo>
                    <a:pt x="2565" y="1976"/>
                  </a:lnTo>
                  <a:lnTo>
                    <a:pt x="2548" y="2000"/>
                  </a:lnTo>
                  <a:lnTo>
                    <a:pt x="2528" y="2019"/>
                  </a:lnTo>
                  <a:lnTo>
                    <a:pt x="2505" y="2035"/>
                  </a:lnTo>
                  <a:lnTo>
                    <a:pt x="2479" y="2048"/>
                  </a:lnTo>
                  <a:lnTo>
                    <a:pt x="2453" y="2056"/>
                  </a:lnTo>
                  <a:lnTo>
                    <a:pt x="2426" y="2062"/>
                  </a:lnTo>
                  <a:lnTo>
                    <a:pt x="2397" y="2062"/>
                  </a:lnTo>
                  <a:lnTo>
                    <a:pt x="2369" y="2058"/>
                  </a:lnTo>
                  <a:lnTo>
                    <a:pt x="2340" y="2048"/>
                  </a:lnTo>
                  <a:lnTo>
                    <a:pt x="2233" y="2004"/>
                  </a:lnTo>
                  <a:lnTo>
                    <a:pt x="2192" y="2054"/>
                  </a:lnTo>
                  <a:lnTo>
                    <a:pt x="2149" y="2103"/>
                  </a:lnTo>
                  <a:lnTo>
                    <a:pt x="2103" y="2149"/>
                  </a:lnTo>
                  <a:lnTo>
                    <a:pt x="2054" y="2191"/>
                  </a:lnTo>
                  <a:lnTo>
                    <a:pt x="2004" y="2232"/>
                  </a:lnTo>
                  <a:lnTo>
                    <a:pt x="2048" y="2340"/>
                  </a:lnTo>
                  <a:lnTo>
                    <a:pt x="2058" y="2367"/>
                  </a:lnTo>
                  <a:lnTo>
                    <a:pt x="2062" y="2395"/>
                  </a:lnTo>
                  <a:lnTo>
                    <a:pt x="2062" y="2423"/>
                  </a:lnTo>
                  <a:lnTo>
                    <a:pt x="2058" y="2452"/>
                  </a:lnTo>
                  <a:lnTo>
                    <a:pt x="2048" y="2479"/>
                  </a:lnTo>
                  <a:lnTo>
                    <a:pt x="2035" y="2504"/>
                  </a:lnTo>
                  <a:lnTo>
                    <a:pt x="2019" y="2528"/>
                  </a:lnTo>
                  <a:lnTo>
                    <a:pt x="1999" y="2548"/>
                  </a:lnTo>
                  <a:lnTo>
                    <a:pt x="1975" y="2564"/>
                  </a:lnTo>
                  <a:lnTo>
                    <a:pt x="1950" y="2578"/>
                  </a:lnTo>
                  <a:lnTo>
                    <a:pt x="1776" y="2650"/>
                  </a:lnTo>
                  <a:lnTo>
                    <a:pt x="1753" y="2657"/>
                  </a:lnTo>
                  <a:lnTo>
                    <a:pt x="1730" y="2661"/>
                  </a:lnTo>
                  <a:lnTo>
                    <a:pt x="1706" y="2664"/>
                  </a:lnTo>
                  <a:lnTo>
                    <a:pt x="1672" y="2660"/>
                  </a:lnTo>
                  <a:lnTo>
                    <a:pt x="1637" y="2650"/>
                  </a:lnTo>
                  <a:lnTo>
                    <a:pt x="1610" y="2636"/>
                  </a:lnTo>
                  <a:lnTo>
                    <a:pt x="1588" y="2619"/>
                  </a:lnTo>
                  <a:lnTo>
                    <a:pt x="1568" y="2599"/>
                  </a:lnTo>
                  <a:lnTo>
                    <a:pt x="1551" y="2576"/>
                  </a:lnTo>
                  <a:lnTo>
                    <a:pt x="1538" y="2551"/>
                  </a:lnTo>
                  <a:lnTo>
                    <a:pt x="1472" y="2391"/>
                  </a:lnTo>
                  <a:lnTo>
                    <a:pt x="1467" y="2373"/>
                  </a:lnTo>
                  <a:lnTo>
                    <a:pt x="1467" y="2355"/>
                  </a:lnTo>
                  <a:lnTo>
                    <a:pt x="1472" y="2338"/>
                  </a:lnTo>
                  <a:lnTo>
                    <a:pt x="1481" y="2322"/>
                  </a:lnTo>
                  <a:lnTo>
                    <a:pt x="1493" y="2309"/>
                  </a:lnTo>
                  <a:lnTo>
                    <a:pt x="1510" y="2299"/>
                  </a:lnTo>
                  <a:lnTo>
                    <a:pt x="1528" y="2295"/>
                  </a:lnTo>
                  <a:lnTo>
                    <a:pt x="1546" y="2295"/>
                  </a:lnTo>
                  <a:lnTo>
                    <a:pt x="1564" y="2300"/>
                  </a:lnTo>
                  <a:lnTo>
                    <a:pt x="1579" y="2308"/>
                  </a:lnTo>
                  <a:lnTo>
                    <a:pt x="1593" y="2321"/>
                  </a:lnTo>
                  <a:lnTo>
                    <a:pt x="1602" y="2338"/>
                  </a:lnTo>
                  <a:lnTo>
                    <a:pt x="1667" y="2497"/>
                  </a:lnTo>
                  <a:lnTo>
                    <a:pt x="1674" y="2508"/>
                  </a:lnTo>
                  <a:lnTo>
                    <a:pt x="1681" y="2515"/>
                  </a:lnTo>
                  <a:lnTo>
                    <a:pt x="1691" y="2520"/>
                  </a:lnTo>
                  <a:lnTo>
                    <a:pt x="1701" y="2523"/>
                  </a:lnTo>
                  <a:lnTo>
                    <a:pt x="1713" y="2523"/>
                  </a:lnTo>
                  <a:lnTo>
                    <a:pt x="1722" y="2520"/>
                  </a:lnTo>
                  <a:lnTo>
                    <a:pt x="1896" y="2449"/>
                  </a:lnTo>
                  <a:lnTo>
                    <a:pt x="1906" y="2443"/>
                  </a:lnTo>
                  <a:lnTo>
                    <a:pt x="1914" y="2435"/>
                  </a:lnTo>
                  <a:lnTo>
                    <a:pt x="1919" y="2425"/>
                  </a:lnTo>
                  <a:lnTo>
                    <a:pt x="1923" y="2415"/>
                  </a:lnTo>
                  <a:lnTo>
                    <a:pt x="1923" y="2404"/>
                  </a:lnTo>
                  <a:lnTo>
                    <a:pt x="1919" y="2394"/>
                  </a:lnTo>
                  <a:lnTo>
                    <a:pt x="1853" y="2235"/>
                  </a:lnTo>
                  <a:lnTo>
                    <a:pt x="1849" y="2216"/>
                  </a:lnTo>
                  <a:lnTo>
                    <a:pt x="1849" y="2197"/>
                  </a:lnTo>
                  <a:lnTo>
                    <a:pt x="1855" y="2178"/>
                  </a:lnTo>
                  <a:lnTo>
                    <a:pt x="1865" y="2162"/>
                  </a:lnTo>
                  <a:lnTo>
                    <a:pt x="1879" y="2149"/>
                  </a:lnTo>
                  <a:lnTo>
                    <a:pt x="1932" y="2111"/>
                  </a:lnTo>
                  <a:lnTo>
                    <a:pt x="1982" y="2071"/>
                  </a:lnTo>
                  <a:lnTo>
                    <a:pt x="2028" y="2027"/>
                  </a:lnTo>
                  <a:lnTo>
                    <a:pt x="2072" y="1981"/>
                  </a:lnTo>
                  <a:lnTo>
                    <a:pt x="2112" y="1931"/>
                  </a:lnTo>
                  <a:lnTo>
                    <a:pt x="2150" y="1878"/>
                  </a:lnTo>
                  <a:lnTo>
                    <a:pt x="2163" y="1864"/>
                  </a:lnTo>
                  <a:lnTo>
                    <a:pt x="2179" y="1854"/>
                  </a:lnTo>
                  <a:lnTo>
                    <a:pt x="2197" y="1849"/>
                  </a:lnTo>
                  <a:lnTo>
                    <a:pt x="2216" y="1848"/>
                  </a:lnTo>
                  <a:lnTo>
                    <a:pt x="2236" y="1853"/>
                  </a:lnTo>
                  <a:lnTo>
                    <a:pt x="2395" y="1919"/>
                  </a:lnTo>
                  <a:lnTo>
                    <a:pt x="2408" y="1922"/>
                  </a:lnTo>
                  <a:lnTo>
                    <a:pt x="2421" y="1921"/>
                  </a:lnTo>
                  <a:lnTo>
                    <a:pt x="2433" y="1916"/>
                  </a:lnTo>
                  <a:lnTo>
                    <a:pt x="2442" y="1908"/>
                  </a:lnTo>
                  <a:lnTo>
                    <a:pt x="2450" y="1896"/>
                  </a:lnTo>
                  <a:lnTo>
                    <a:pt x="2523" y="1722"/>
                  </a:lnTo>
                  <a:lnTo>
                    <a:pt x="2525" y="1710"/>
                  </a:lnTo>
                  <a:lnTo>
                    <a:pt x="2524" y="1696"/>
                  </a:lnTo>
                  <a:lnTo>
                    <a:pt x="2519" y="1684"/>
                  </a:lnTo>
                  <a:lnTo>
                    <a:pt x="2511" y="1675"/>
                  </a:lnTo>
                  <a:lnTo>
                    <a:pt x="2499" y="1668"/>
                  </a:lnTo>
                  <a:lnTo>
                    <a:pt x="2340" y="1602"/>
                  </a:lnTo>
                  <a:lnTo>
                    <a:pt x="2323" y="1592"/>
                  </a:lnTo>
                  <a:lnTo>
                    <a:pt x="2310" y="1578"/>
                  </a:lnTo>
                  <a:lnTo>
                    <a:pt x="2301" y="1561"/>
                  </a:lnTo>
                  <a:lnTo>
                    <a:pt x="2297" y="1542"/>
                  </a:lnTo>
                  <a:lnTo>
                    <a:pt x="2298" y="1523"/>
                  </a:lnTo>
                  <a:lnTo>
                    <a:pt x="2310" y="1447"/>
                  </a:lnTo>
                  <a:lnTo>
                    <a:pt x="2316" y="1370"/>
                  </a:lnTo>
                  <a:lnTo>
                    <a:pt x="2316" y="1293"/>
                  </a:lnTo>
                  <a:lnTo>
                    <a:pt x="2310" y="1218"/>
                  </a:lnTo>
                  <a:lnTo>
                    <a:pt x="2298" y="1141"/>
                  </a:lnTo>
                  <a:lnTo>
                    <a:pt x="2297" y="1122"/>
                  </a:lnTo>
                  <a:lnTo>
                    <a:pt x="2301" y="1103"/>
                  </a:lnTo>
                  <a:lnTo>
                    <a:pt x="2310" y="1086"/>
                  </a:lnTo>
                  <a:lnTo>
                    <a:pt x="2322" y="1072"/>
                  </a:lnTo>
                  <a:lnTo>
                    <a:pt x="2340" y="1063"/>
                  </a:lnTo>
                  <a:lnTo>
                    <a:pt x="2499" y="996"/>
                  </a:lnTo>
                  <a:lnTo>
                    <a:pt x="2509" y="991"/>
                  </a:lnTo>
                  <a:lnTo>
                    <a:pt x="2517" y="983"/>
                  </a:lnTo>
                  <a:lnTo>
                    <a:pt x="2523" y="973"/>
                  </a:lnTo>
                  <a:lnTo>
                    <a:pt x="2525" y="962"/>
                  </a:lnTo>
                  <a:lnTo>
                    <a:pt x="2525" y="952"/>
                  </a:lnTo>
                  <a:lnTo>
                    <a:pt x="2523" y="941"/>
                  </a:lnTo>
                  <a:lnTo>
                    <a:pt x="2451" y="768"/>
                  </a:lnTo>
                  <a:lnTo>
                    <a:pt x="2445" y="758"/>
                  </a:lnTo>
                  <a:lnTo>
                    <a:pt x="2437" y="751"/>
                  </a:lnTo>
                  <a:lnTo>
                    <a:pt x="2428" y="745"/>
                  </a:lnTo>
                  <a:lnTo>
                    <a:pt x="2412" y="742"/>
                  </a:lnTo>
                  <a:lnTo>
                    <a:pt x="2396" y="745"/>
                  </a:lnTo>
                  <a:lnTo>
                    <a:pt x="2236" y="811"/>
                  </a:lnTo>
                  <a:lnTo>
                    <a:pt x="2217" y="816"/>
                  </a:lnTo>
                  <a:lnTo>
                    <a:pt x="2198" y="815"/>
                  </a:lnTo>
                  <a:lnTo>
                    <a:pt x="2180" y="810"/>
                  </a:lnTo>
                  <a:lnTo>
                    <a:pt x="2164" y="799"/>
                  </a:lnTo>
                  <a:lnTo>
                    <a:pt x="2150" y="784"/>
                  </a:lnTo>
                  <a:lnTo>
                    <a:pt x="2113" y="732"/>
                  </a:lnTo>
                  <a:lnTo>
                    <a:pt x="2072" y="682"/>
                  </a:lnTo>
                  <a:lnTo>
                    <a:pt x="2029" y="636"/>
                  </a:lnTo>
                  <a:lnTo>
                    <a:pt x="1983" y="593"/>
                  </a:lnTo>
                  <a:lnTo>
                    <a:pt x="1933" y="551"/>
                  </a:lnTo>
                  <a:lnTo>
                    <a:pt x="1880" y="515"/>
                  </a:lnTo>
                  <a:lnTo>
                    <a:pt x="1866" y="501"/>
                  </a:lnTo>
                  <a:lnTo>
                    <a:pt x="1855" y="485"/>
                  </a:lnTo>
                  <a:lnTo>
                    <a:pt x="1850" y="467"/>
                  </a:lnTo>
                  <a:lnTo>
                    <a:pt x="1850" y="448"/>
                  </a:lnTo>
                  <a:lnTo>
                    <a:pt x="1855" y="429"/>
                  </a:lnTo>
                  <a:lnTo>
                    <a:pt x="1920" y="269"/>
                  </a:lnTo>
                  <a:lnTo>
                    <a:pt x="1924" y="258"/>
                  </a:lnTo>
                  <a:lnTo>
                    <a:pt x="1924" y="248"/>
                  </a:lnTo>
                  <a:lnTo>
                    <a:pt x="1920" y="237"/>
                  </a:lnTo>
                  <a:lnTo>
                    <a:pt x="1915" y="228"/>
                  </a:lnTo>
                  <a:lnTo>
                    <a:pt x="1908" y="221"/>
                  </a:lnTo>
                  <a:lnTo>
                    <a:pt x="1898" y="215"/>
                  </a:lnTo>
                  <a:lnTo>
                    <a:pt x="1724" y="143"/>
                  </a:lnTo>
                  <a:lnTo>
                    <a:pt x="1711" y="139"/>
                  </a:lnTo>
                  <a:lnTo>
                    <a:pt x="1698" y="140"/>
                  </a:lnTo>
                  <a:lnTo>
                    <a:pt x="1686" y="146"/>
                  </a:lnTo>
                  <a:lnTo>
                    <a:pt x="1676" y="154"/>
                  </a:lnTo>
                  <a:lnTo>
                    <a:pt x="1670" y="165"/>
                  </a:lnTo>
                  <a:lnTo>
                    <a:pt x="1603" y="325"/>
                  </a:lnTo>
                  <a:lnTo>
                    <a:pt x="1594" y="342"/>
                  </a:lnTo>
                  <a:lnTo>
                    <a:pt x="1580" y="354"/>
                  </a:lnTo>
                  <a:lnTo>
                    <a:pt x="1563" y="364"/>
                  </a:lnTo>
                  <a:lnTo>
                    <a:pt x="1544" y="368"/>
                  </a:lnTo>
                  <a:lnTo>
                    <a:pt x="1524" y="367"/>
                  </a:lnTo>
                  <a:lnTo>
                    <a:pt x="1448" y="354"/>
                  </a:lnTo>
                  <a:lnTo>
                    <a:pt x="1372" y="348"/>
                  </a:lnTo>
                  <a:lnTo>
                    <a:pt x="1295" y="348"/>
                  </a:lnTo>
                  <a:lnTo>
                    <a:pt x="1218" y="354"/>
                  </a:lnTo>
                  <a:lnTo>
                    <a:pt x="1142" y="367"/>
                  </a:lnTo>
                  <a:lnTo>
                    <a:pt x="1122" y="368"/>
                  </a:lnTo>
                  <a:lnTo>
                    <a:pt x="1104" y="364"/>
                  </a:lnTo>
                  <a:lnTo>
                    <a:pt x="1087" y="355"/>
                  </a:lnTo>
                  <a:lnTo>
                    <a:pt x="1074" y="342"/>
                  </a:lnTo>
                  <a:lnTo>
                    <a:pt x="1063" y="325"/>
                  </a:lnTo>
                  <a:lnTo>
                    <a:pt x="998" y="165"/>
                  </a:lnTo>
                  <a:lnTo>
                    <a:pt x="991" y="155"/>
                  </a:lnTo>
                  <a:lnTo>
                    <a:pt x="984" y="148"/>
                  </a:lnTo>
                  <a:lnTo>
                    <a:pt x="975" y="143"/>
                  </a:lnTo>
                  <a:lnTo>
                    <a:pt x="964" y="139"/>
                  </a:lnTo>
                  <a:lnTo>
                    <a:pt x="953" y="139"/>
                  </a:lnTo>
                  <a:lnTo>
                    <a:pt x="943" y="143"/>
                  </a:lnTo>
                  <a:lnTo>
                    <a:pt x="769" y="214"/>
                  </a:lnTo>
                  <a:lnTo>
                    <a:pt x="757" y="222"/>
                  </a:lnTo>
                  <a:lnTo>
                    <a:pt x="749" y="231"/>
                  </a:lnTo>
                  <a:lnTo>
                    <a:pt x="745" y="243"/>
                  </a:lnTo>
                  <a:lnTo>
                    <a:pt x="743" y="255"/>
                  </a:lnTo>
                  <a:lnTo>
                    <a:pt x="746" y="269"/>
                  </a:lnTo>
                  <a:lnTo>
                    <a:pt x="812" y="428"/>
                  </a:lnTo>
                  <a:lnTo>
                    <a:pt x="817" y="447"/>
                  </a:lnTo>
                  <a:lnTo>
                    <a:pt x="816" y="466"/>
                  </a:lnTo>
                  <a:lnTo>
                    <a:pt x="811" y="484"/>
                  </a:lnTo>
                  <a:lnTo>
                    <a:pt x="801" y="501"/>
                  </a:lnTo>
                  <a:lnTo>
                    <a:pt x="786" y="514"/>
                  </a:lnTo>
                  <a:lnTo>
                    <a:pt x="733" y="551"/>
                  </a:lnTo>
                  <a:lnTo>
                    <a:pt x="684" y="592"/>
                  </a:lnTo>
                  <a:lnTo>
                    <a:pt x="637" y="635"/>
                  </a:lnTo>
                  <a:lnTo>
                    <a:pt x="593" y="682"/>
                  </a:lnTo>
                  <a:lnTo>
                    <a:pt x="553" y="732"/>
                  </a:lnTo>
                  <a:lnTo>
                    <a:pt x="515" y="784"/>
                  </a:lnTo>
                  <a:lnTo>
                    <a:pt x="502" y="798"/>
                  </a:lnTo>
                  <a:lnTo>
                    <a:pt x="486" y="809"/>
                  </a:lnTo>
                  <a:lnTo>
                    <a:pt x="468" y="814"/>
                  </a:lnTo>
                  <a:lnTo>
                    <a:pt x="449" y="815"/>
                  </a:lnTo>
                  <a:lnTo>
                    <a:pt x="430" y="810"/>
                  </a:lnTo>
                  <a:lnTo>
                    <a:pt x="270" y="743"/>
                  </a:lnTo>
                  <a:lnTo>
                    <a:pt x="260" y="741"/>
                  </a:lnTo>
                  <a:lnTo>
                    <a:pt x="249" y="741"/>
                  </a:lnTo>
                  <a:lnTo>
                    <a:pt x="238" y="743"/>
                  </a:lnTo>
                  <a:lnTo>
                    <a:pt x="229" y="750"/>
                  </a:lnTo>
                  <a:lnTo>
                    <a:pt x="221" y="757"/>
                  </a:lnTo>
                  <a:lnTo>
                    <a:pt x="215" y="766"/>
                  </a:lnTo>
                  <a:lnTo>
                    <a:pt x="144" y="940"/>
                  </a:lnTo>
                  <a:lnTo>
                    <a:pt x="140" y="953"/>
                  </a:lnTo>
                  <a:lnTo>
                    <a:pt x="141" y="966"/>
                  </a:lnTo>
                  <a:lnTo>
                    <a:pt x="146" y="978"/>
                  </a:lnTo>
                  <a:lnTo>
                    <a:pt x="154" y="988"/>
                  </a:lnTo>
                  <a:lnTo>
                    <a:pt x="166" y="995"/>
                  </a:lnTo>
                  <a:lnTo>
                    <a:pt x="326" y="1061"/>
                  </a:lnTo>
                  <a:lnTo>
                    <a:pt x="342" y="1070"/>
                  </a:lnTo>
                  <a:lnTo>
                    <a:pt x="354" y="1083"/>
                  </a:lnTo>
                  <a:lnTo>
                    <a:pt x="364" y="1098"/>
                  </a:lnTo>
                  <a:lnTo>
                    <a:pt x="368" y="1116"/>
                  </a:lnTo>
                  <a:lnTo>
                    <a:pt x="369" y="1134"/>
                  </a:lnTo>
                  <a:lnTo>
                    <a:pt x="364" y="1152"/>
                  </a:lnTo>
                  <a:lnTo>
                    <a:pt x="354" y="1169"/>
                  </a:lnTo>
                  <a:lnTo>
                    <a:pt x="342" y="1182"/>
                  </a:lnTo>
                  <a:lnTo>
                    <a:pt x="326" y="1191"/>
                  </a:lnTo>
                  <a:lnTo>
                    <a:pt x="309" y="1195"/>
                  </a:lnTo>
                  <a:lnTo>
                    <a:pt x="290" y="1195"/>
                  </a:lnTo>
                  <a:lnTo>
                    <a:pt x="272" y="1191"/>
                  </a:lnTo>
                  <a:lnTo>
                    <a:pt x="113" y="1125"/>
                  </a:lnTo>
                  <a:lnTo>
                    <a:pt x="87" y="1111"/>
                  </a:lnTo>
                  <a:lnTo>
                    <a:pt x="62" y="1094"/>
                  </a:lnTo>
                  <a:lnTo>
                    <a:pt x="43" y="1074"/>
                  </a:lnTo>
                  <a:lnTo>
                    <a:pt x="27" y="1051"/>
                  </a:lnTo>
                  <a:lnTo>
                    <a:pt x="14" y="1027"/>
                  </a:lnTo>
                  <a:lnTo>
                    <a:pt x="5" y="999"/>
                  </a:lnTo>
                  <a:lnTo>
                    <a:pt x="0" y="972"/>
                  </a:lnTo>
                  <a:lnTo>
                    <a:pt x="0" y="944"/>
                  </a:lnTo>
                  <a:lnTo>
                    <a:pt x="4" y="915"/>
                  </a:lnTo>
                  <a:lnTo>
                    <a:pt x="14" y="887"/>
                  </a:lnTo>
                  <a:lnTo>
                    <a:pt x="87" y="713"/>
                  </a:lnTo>
                  <a:lnTo>
                    <a:pt x="99" y="687"/>
                  </a:lnTo>
                  <a:lnTo>
                    <a:pt x="116" y="664"/>
                  </a:lnTo>
                  <a:lnTo>
                    <a:pt x="136" y="644"/>
                  </a:lnTo>
                  <a:lnTo>
                    <a:pt x="159" y="627"/>
                  </a:lnTo>
                  <a:lnTo>
                    <a:pt x="185" y="615"/>
                  </a:lnTo>
                  <a:lnTo>
                    <a:pt x="212" y="605"/>
                  </a:lnTo>
                  <a:lnTo>
                    <a:pt x="241" y="601"/>
                  </a:lnTo>
                  <a:lnTo>
                    <a:pt x="269" y="601"/>
                  </a:lnTo>
                  <a:lnTo>
                    <a:pt x="296" y="605"/>
                  </a:lnTo>
                  <a:lnTo>
                    <a:pt x="324" y="615"/>
                  </a:lnTo>
                  <a:lnTo>
                    <a:pt x="433" y="659"/>
                  </a:lnTo>
                  <a:lnTo>
                    <a:pt x="473" y="608"/>
                  </a:lnTo>
                  <a:lnTo>
                    <a:pt x="516" y="560"/>
                  </a:lnTo>
                  <a:lnTo>
                    <a:pt x="561" y="514"/>
                  </a:lnTo>
                  <a:lnTo>
                    <a:pt x="610" y="470"/>
                  </a:lnTo>
                  <a:lnTo>
                    <a:pt x="660" y="430"/>
                  </a:lnTo>
                  <a:lnTo>
                    <a:pt x="616" y="323"/>
                  </a:lnTo>
                  <a:lnTo>
                    <a:pt x="607" y="294"/>
                  </a:lnTo>
                  <a:lnTo>
                    <a:pt x="602" y="266"/>
                  </a:lnTo>
                  <a:lnTo>
                    <a:pt x="603" y="237"/>
                  </a:lnTo>
                  <a:lnTo>
                    <a:pt x="608" y="210"/>
                  </a:lnTo>
                  <a:lnTo>
                    <a:pt x="616" y="184"/>
                  </a:lnTo>
                  <a:lnTo>
                    <a:pt x="629" y="158"/>
                  </a:lnTo>
                  <a:lnTo>
                    <a:pt x="646" y="136"/>
                  </a:lnTo>
                  <a:lnTo>
                    <a:pt x="666" y="115"/>
                  </a:lnTo>
                  <a:lnTo>
                    <a:pt x="689" y="98"/>
                  </a:lnTo>
                  <a:lnTo>
                    <a:pt x="715" y="85"/>
                  </a:lnTo>
                  <a:lnTo>
                    <a:pt x="889" y="13"/>
                  </a:lnTo>
                  <a:lnTo>
                    <a:pt x="917" y="4"/>
                  </a:lnTo>
                  <a:lnTo>
                    <a:pt x="944" y="0"/>
                  </a:lnTo>
                  <a:lnTo>
                    <a:pt x="972" y="0"/>
                  </a:lnTo>
                  <a:lnTo>
                    <a:pt x="1001" y="4"/>
                  </a:lnTo>
                  <a:lnTo>
                    <a:pt x="1028" y="13"/>
                  </a:lnTo>
                  <a:lnTo>
                    <a:pt x="1054" y="27"/>
                  </a:lnTo>
                  <a:lnTo>
                    <a:pt x="1077" y="43"/>
                  </a:lnTo>
                  <a:lnTo>
                    <a:pt x="1097" y="64"/>
                  </a:lnTo>
                  <a:lnTo>
                    <a:pt x="1114" y="87"/>
                  </a:lnTo>
                  <a:lnTo>
                    <a:pt x="1126" y="112"/>
                  </a:lnTo>
                  <a:lnTo>
                    <a:pt x="1172" y="219"/>
                  </a:lnTo>
                  <a:lnTo>
                    <a:pt x="1252" y="211"/>
                  </a:lnTo>
                  <a:lnTo>
                    <a:pt x="1333" y="208"/>
                  </a:lnTo>
                  <a:lnTo>
                    <a:pt x="1414" y="211"/>
                  </a:lnTo>
                  <a:lnTo>
                    <a:pt x="1494" y="219"/>
                  </a:lnTo>
                  <a:lnTo>
                    <a:pt x="1540" y="112"/>
                  </a:lnTo>
                  <a:lnTo>
                    <a:pt x="1552" y="86"/>
                  </a:lnTo>
                  <a:lnTo>
                    <a:pt x="1570" y="62"/>
                  </a:lnTo>
                  <a:lnTo>
                    <a:pt x="1590" y="42"/>
                  </a:lnTo>
                  <a:lnTo>
                    <a:pt x="1613" y="26"/>
                  </a:lnTo>
                  <a:lnTo>
                    <a:pt x="1638" y="13"/>
                  </a:lnTo>
                  <a:lnTo>
                    <a:pt x="1664" y="4"/>
                  </a:lnTo>
                  <a:lnTo>
                    <a:pt x="1692" y="0"/>
                  </a:lnTo>
                  <a:lnTo>
                    <a:pt x="17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7" name="Freeform 243">
              <a:extLst>
                <a:ext uri="{FF2B5EF4-FFF2-40B4-BE49-F238E27FC236}">
                  <a16:creationId xmlns:a16="http://schemas.microsoft.com/office/drawing/2014/main" id="{ED46FABF-778A-41CC-B8EB-DDC61A1C7A32}"/>
                </a:ext>
              </a:extLst>
            </p:cNvPr>
            <p:cNvSpPr>
              <a:spLocks/>
            </p:cNvSpPr>
            <p:nvPr/>
          </p:nvSpPr>
          <p:spPr bwMode="auto">
            <a:xfrm>
              <a:off x="4606925" y="3586163"/>
              <a:ext cx="180975" cy="180975"/>
            </a:xfrm>
            <a:custGeom>
              <a:avLst/>
              <a:gdLst>
                <a:gd name="T0" fmla="*/ 573 w 1145"/>
                <a:gd name="T1" fmla="*/ 0 h 1143"/>
                <a:gd name="T2" fmla="*/ 694 w 1145"/>
                <a:gd name="T3" fmla="*/ 13 h 1143"/>
                <a:gd name="T4" fmla="*/ 807 w 1145"/>
                <a:gd name="T5" fmla="*/ 51 h 1143"/>
                <a:gd name="T6" fmla="*/ 908 w 1145"/>
                <a:gd name="T7" fmla="*/ 109 h 1143"/>
                <a:gd name="T8" fmla="*/ 995 w 1145"/>
                <a:gd name="T9" fmla="*/ 187 h 1143"/>
                <a:gd name="T10" fmla="*/ 1065 w 1145"/>
                <a:gd name="T11" fmla="*/ 280 h 1143"/>
                <a:gd name="T12" fmla="*/ 1114 w 1145"/>
                <a:gd name="T13" fmla="*/ 388 h 1143"/>
                <a:gd name="T14" fmla="*/ 1140 w 1145"/>
                <a:gd name="T15" fmla="*/ 505 h 1143"/>
                <a:gd name="T16" fmla="*/ 1142 w 1145"/>
                <a:gd name="T17" fmla="*/ 625 h 1143"/>
                <a:gd name="T18" fmla="*/ 1119 w 1145"/>
                <a:gd name="T19" fmla="*/ 737 h 1143"/>
                <a:gd name="T20" fmla="*/ 1077 w 1145"/>
                <a:gd name="T21" fmla="*/ 840 h 1143"/>
                <a:gd name="T22" fmla="*/ 1016 w 1145"/>
                <a:gd name="T23" fmla="*/ 932 h 1143"/>
                <a:gd name="T24" fmla="*/ 939 w 1145"/>
                <a:gd name="T25" fmla="*/ 1010 h 1143"/>
                <a:gd name="T26" fmla="*/ 848 w 1145"/>
                <a:gd name="T27" fmla="*/ 1072 h 1143"/>
                <a:gd name="T28" fmla="*/ 746 w 1145"/>
                <a:gd name="T29" fmla="*/ 1116 h 1143"/>
                <a:gd name="T30" fmla="*/ 634 w 1145"/>
                <a:gd name="T31" fmla="*/ 1139 h 1143"/>
                <a:gd name="T32" fmla="*/ 575 w 1145"/>
                <a:gd name="T33" fmla="*/ 1143 h 1143"/>
                <a:gd name="T34" fmla="*/ 540 w 1145"/>
                <a:gd name="T35" fmla="*/ 1133 h 1143"/>
                <a:gd name="T36" fmla="*/ 515 w 1145"/>
                <a:gd name="T37" fmla="*/ 1108 h 1143"/>
                <a:gd name="T38" fmla="*/ 506 w 1145"/>
                <a:gd name="T39" fmla="*/ 1073 h 1143"/>
                <a:gd name="T40" fmla="*/ 514 w 1145"/>
                <a:gd name="T41" fmla="*/ 1037 h 1143"/>
                <a:gd name="T42" fmla="*/ 539 w 1145"/>
                <a:gd name="T43" fmla="*/ 1012 h 1143"/>
                <a:gd name="T44" fmla="*/ 575 w 1145"/>
                <a:gd name="T45" fmla="*/ 1002 h 1143"/>
                <a:gd name="T46" fmla="*/ 673 w 1145"/>
                <a:gd name="T47" fmla="*/ 990 h 1143"/>
                <a:gd name="T48" fmla="*/ 764 w 1145"/>
                <a:gd name="T49" fmla="*/ 957 h 1143"/>
                <a:gd name="T50" fmla="*/ 844 w 1145"/>
                <a:gd name="T51" fmla="*/ 905 h 1143"/>
                <a:gd name="T52" fmla="*/ 910 w 1145"/>
                <a:gd name="T53" fmla="*/ 838 h 1143"/>
                <a:gd name="T54" fmla="*/ 960 w 1145"/>
                <a:gd name="T55" fmla="*/ 758 h 1143"/>
                <a:gd name="T56" fmla="*/ 992 w 1145"/>
                <a:gd name="T57" fmla="*/ 666 h 1143"/>
                <a:gd name="T58" fmla="*/ 1003 w 1145"/>
                <a:gd name="T59" fmla="*/ 568 h 1143"/>
                <a:gd name="T60" fmla="*/ 990 w 1145"/>
                <a:gd name="T61" fmla="*/ 463 h 1143"/>
                <a:gd name="T62" fmla="*/ 952 w 1145"/>
                <a:gd name="T63" fmla="*/ 367 h 1143"/>
                <a:gd name="T64" fmla="*/ 893 w 1145"/>
                <a:gd name="T65" fmla="*/ 284 h 1143"/>
                <a:gd name="T66" fmla="*/ 817 w 1145"/>
                <a:gd name="T67" fmla="*/ 216 h 1143"/>
                <a:gd name="T68" fmla="*/ 727 w 1145"/>
                <a:gd name="T69" fmla="*/ 169 h 1143"/>
                <a:gd name="T70" fmla="*/ 626 w 1145"/>
                <a:gd name="T71" fmla="*/ 143 h 1143"/>
                <a:gd name="T72" fmla="*/ 569 w 1145"/>
                <a:gd name="T73" fmla="*/ 139 h 1143"/>
                <a:gd name="T74" fmla="*/ 473 w 1145"/>
                <a:gd name="T75" fmla="*/ 151 h 1143"/>
                <a:gd name="T76" fmla="*/ 382 w 1145"/>
                <a:gd name="T77" fmla="*/ 184 h 1143"/>
                <a:gd name="T78" fmla="*/ 301 w 1145"/>
                <a:gd name="T79" fmla="*/ 235 h 1143"/>
                <a:gd name="T80" fmla="*/ 232 w 1145"/>
                <a:gd name="T81" fmla="*/ 305 h 1143"/>
                <a:gd name="T82" fmla="*/ 182 w 1145"/>
                <a:gd name="T83" fmla="*/ 387 h 1143"/>
                <a:gd name="T84" fmla="*/ 151 w 1145"/>
                <a:gd name="T85" fmla="*/ 478 h 1143"/>
                <a:gd name="T86" fmla="*/ 141 w 1145"/>
                <a:gd name="T87" fmla="*/ 575 h 1143"/>
                <a:gd name="T88" fmla="*/ 132 w 1145"/>
                <a:gd name="T89" fmla="*/ 610 h 1143"/>
                <a:gd name="T90" fmla="*/ 107 w 1145"/>
                <a:gd name="T91" fmla="*/ 636 h 1143"/>
                <a:gd name="T92" fmla="*/ 71 w 1145"/>
                <a:gd name="T93" fmla="*/ 645 h 1143"/>
                <a:gd name="T94" fmla="*/ 52 w 1145"/>
                <a:gd name="T95" fmla="*/ 643 h 1143"/>
                <a:gd name="T96" fmla="*/ 21 w 1145"/>
                <a:gd name="T97" fmla="*/ 625 h 1143"/>
                <a:gd name="T98" fmla="*/ 3 w 1145"/>
                <a:gd name="T99" fmla="*/ 593 h 1143"/>
                <a:gd name="T100" fmla="*/ 3 w 1145"/>
                <a:gd name="T101" fmla="*/ 519 h 1143"/>
                <a:gd name="T102" fmla="*/ 24 w 1145"/>
                <a:gd name="T103" fmla="*/ 409 h 1143"/>
                <a:gd name="T104" fmla="*/ 66 w 1145"/>
                <a:gd name="T105" fmla="*/ 306 h 1143"/>
                <a:gd name="T106" fmla="*/ 127 w 1145"/>
                <a:gd name="T107" fmla="*/ 213 h 1143"/>
                <a:gd name="T108" fmla="*/ 207 w 1145"/>
                <a:gd name="T109" fmla="*/ 132 h 1143"/>
                <a:gd name="T110" fmla="*/ 300 w 1145"/>
                <a:gd name="T111" fmla="*/ 69 h 1143"/>
                <a:gd name="T112" fmla="*/ 402 w 1145"/>
                <a:gd name="T113" fmla="*/ 25 h 1143"/>
                <a:gd name="T114" fmla="*/ 512 w 1145"/>
                <a:gd name="T115" fmla="*/ 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45" h="1143">
                  <a:moveTo>
                    <a:pt x="569" y="0"/>
                  </a:moveTo>
                  <a:lnTo>
                    <a:pt x="573" y="0"/>
                  </a:lnTo>
                  <a:lnTo>
                    <a:pt x="634" y="3"/>
                  </a:lnTo>
                  <a:lnTo>
                    <a:pt x="694" y="13"/>
                  </a:lnTo>
                  <a:lnTo>
                    <a:pt x="752" y="29"/>
                  </a:lnTo>
                  <a:lnTo>
                    <a:pt x="807" y="51"/>
                  </a:lnTo>
                  <a:lnTo>
                    <a:pt x="860" y="77"/>
                  </a:lnTo>
                  <a:lnTo>
                    <a:pt x="908" y="109"/>
                  </a:lnTo>
                  <a:lnTo>
                    <a:pt x="954" y="146"/>
                  </a:lnTo>
                  <a:lnTo>
                    <a:pt x="995" y="187"/>
                  </a:lnTo>
                  <a:lnTo>
                    <a:pt x="1033" y="232"/>
                  </a:lnTo>
                  <a:lnTo>
                    <a:pt x="1065" y="280"/>
                  </a:lnTo>
                  <a:lnTo>
                    <a:pt x="1092" y="332"/>
                  </a:lnTo>
                  <a:lnTo>
                    <a:pt x="1114" y="388"/>
                  </a:lnTo>
                  <a:lnTo>
                    <a:pt x="1130" y="445"/>
                  </a:lnTo>
                  <a:lnTo>
                    <a:pt x="1140" y="505"/>
                  </a:lnTo>
                  <a:lnTo>
                    <a:pt x="1145" y="567"/>
                  </a:lnTo>
                  <a:lnTo>
                    <a:pt x="1142" y="625"/>
                  </a:lnTo>
                  <a:lnTo>
                    <a:pt x="1133" y="682"/>
                  </a:lnTo>
                  <a:lnTo>
                    <a:pt x="1119" y="737"/>
                  </a:lnTo>
                  <a:lnTo>
                    <a:pt x="1101" y="790"/>
                  </a:lnTo>
                  <a:lnTo>
                    <a:pt x="1077" y="840"/>
                  </a:lnTo>
                  <a:lnTo>
                    <a:pt x="1049" y="888"/>
                  </a:lnTo>
                  <a:lnTo>
                    <a:pt x="1016" y="932"/>
                  </a:lnTo>
                  <a:lnTo>
                    <a:pt x="979" y="972"/>
                  </a:lnTo>
                  <a:lnTo>
                    <a:pt x="939" y="1010"/>
                  </a:lnTo>
                  <a:lnTo>
                    <a:pt x="896" y="1042"/>
                  </a:lnTo>
                  <a:lnTo>
                    <a:pt x="848" y="1072"/>
                  </a:lnTo>
                  <a:lnTo>
                    <a:pt x="799" y="1096"/>
                  </a:lnTo>
                  <a:lnTo>
                    <a:pt x="746" y="1116"/>
                  </a:lnTo>
                  <a:lnTo>
                    <a:pt x="691" y="1130"/>
                  </a:lnTo>
                  <a:lnTo>
                    <a:pt x="634" y="1139"/>
                  </a:lnTo>
                  <a:lnTo>
                    <a:pt x="576" y="1143"/>
                  </a:lnTo>
                  <a:lnTo>
                    <a:pt x="575" y="1143"/>
                  </a:lnTo>
                  <a:lnTo>
                    <a:pt x="557" y="1140"/>
                  </a:lnTo>
                  <a:lnTo>
                    <a:pt x="540" y="1133"/>
                  </a:lnTo>
                  <a:lnTo>
                    <a:pt x="526" y="1123"/>
                  </a:lnTo>
                  <a:lnTo>
                    <a:pt x="515" y="1108"/>
                  </a:lnTo>
                  <a:lnTo>
                    <a:pt x="508" y="1092"/>
                  </a:lnTo>
                  <a:lnTo>
                    <a:pt x="506" y="1073"/>
                  </a:lnTo>
                  <a:lnTo>
                    <a:pt x="508" y="1054"/>
                  </a:lnTo>
                  <a:lnTo>
                    <a:pt x="514" y="1037"/>
                  </a:lnTo>
                  <a:lnTo>
                    <a:pt x="525" y="1022"/>
                  </a:lnTo>
                  <a:lnTo>
                    <a:pt x="539" y="1012"/>
                  </a:lnTo>
                  <a:lnTo>
                    <a:pt x="556" y="1005"/>
                  </a:lnTo>
                  <a:lnTo>
                    <a:pt x="575" y="1002"/>
                  </a:lnTo>
                  <a:lnTo>
                    <a:pt x="625" y="999"/>
                  </a:lnTo>
                  <a:lnTo>
                    <a:pt x="673" y="990"/>
                  </a:lnTo>
                  <a:lnTo>
                    <a:pt x="720" y="976"/>
                  </a:lnTo>
                  <a:lnTo>
                    <a:pt x="764" y="957"/>
                  </a:lnTo>
                  <a:lnTo>
                    <a:pt x="805" y="933"/>
                  </a:lnTo>
                  <a:lnTo>
                    <a:pt x="844" y="905"/>
                  </a:lnTo>
                  <a:lnTo>
                    <a:pt x="879" y="873"/>
                  </a:lnTo>
                  <a:lnTo>
                    <a:pt x="910" y="838"/>
                  </a:lnTo>
                  <a:lnTo>
                    <a:pt x="937" y="799"/>
                  </a:lnTo>
                  <a:lnTo>
                    <a:pt x="960" y="758"/>
                  </a:lnTo>
                  <a:lnTo>
                    <a:pt x="979" y="714"/>
                  </a:lnTo>
                  <a:lnTo>
                    <a:pt x="992" y="666"/>
                  </a:lnTo>
                  <a:lnTo>
                    <a:pt x="1000" y="618"/>
                  </a:lnTo>
                  <a:lnTo>
                    <a:pt x="1003" y="568"/>
                  </a:lnTo>
                  <a:lnTo>
                    <a:pt x="999" y="514"/>
                  </a:lnTo>
                  <a:lnTo>
                    <a:pt x="990" y="463"/>
                  </a:lnTo>
                  <a:lnTo>
                    <a:pt x="973" y="413"/>
                  </a:lnTo>
                  <a:lnTo>
                    <a:pt x="952" y="367"/>
                  </a:lnTo>
                  <a:lnTo>
                    <a:pt x="924" y="324"/>
                  </a:lnTo>
                  <a:lnTo>
                    <a:pt x="893" y="284"/>
                  </a:lnTo>
                  <a:lnTo>
                    <a:pt x="857" y="248"/>
                  </a:lnTo>
                  <a:lnTo>
                    <a:pt x="817" y="216"/>
                  </a:lnTo>
                  <a:lnTo>
                    <a:pt x="773" y="190"/>
                  </a:lnTo>
                  <a:lnTo>
                    <a:pt x="727" y="169"/>
                  </a:lnTo>
                  <a:lnTo>
                    <a:pt x="678" y="153"/>
                  </a:lnTo>
                  <a:lnTo>
                    <a:pt x="626" y="143"/>
                  </a:lnTo>
                  <a:lnTo>
                    <a:pt x="572" y="139"/>
                  </a:lnTo>
                  <a:lnTo>
                    <a:pt x="569" y="139"/>
                  </a:lnTo>
                  <a:lnTo>
                    <a:pt x="520" y="142"/>
                  </a:lnTo>
                  <a:lnTo>
                    <a:pt x="473" y="151"/>
                  </a:lnTo>
                  <a:lnTo>
                    <a:pt x="427" y="165"/>
                  </a:lnTo>
                  <a:lnTo>
                    <a:pt x="382" y="184"/>
                  </a:lnTo>
                  <a:lnTo>
                    <a:pt x="341" y="207"/>
                  </a:lnTo>
                  <a:lnTo>
                    <a:pt x="301" y="235"/>
                  </a:lnTo>
                  <a:lnTo>
                    <a:pt x="265" y="268"/>
                  </a:lnTo>
                  <a:lnTo>
                    <a:pt x="232" y="305"/>
                  </a:lnTo>
                  <a:lnTo>
                    <a:pt x="205" y="345"/>
                  </a:lnTo>
                  <a:lnTo>
                    <a:pt x="182" y="387"/>
                  </a:lnTo>
                  <a:lnTo>
                    <a:pt x="164" y="431"/>
                  </a:lnTo>
                  <a:lnTo>
                    <a:pt x="151" y="478"/>
                  </a:lnTo>
                  <a:lnTo>
                    <a:pt x="143" y="525"/>
                  </a:lnTo>
                  <a:lnTo>
                    <a:pt x="141" y="575"/>
                  </a:lnTo>
                  <a:lnTo>
                    <a:pt x="139" y="592"/>
                  </a:lnTo>
                  <a:lnTo>
                    <a:pt x="132" y="610"/>
                  </a:lnTo>
                  <a:lnTo>
                    <a:pt x="121" y="624"/>
                  </a:lnTo>
                  <a:lnTo>
                    <a:pt x="107" y="636"/>
                  </a:lnTo>
                  <a:lnTo>
                    <a:pt x="90" y="643"/>
                  </a:lnTo>
                  <a:lnTo>
                    <a:pt x="71" y="645"/>
                  </a:lnTo>
                  <a:lnTo>
                    <a:pt x="70" y="645"/>
                  </a:lnTo>
                  <a:lnTo>
                    <a:pt x="52" y="643"/>
                  </a:lnTo>
                  <a:lnTo>
                    <a:pt x="35" y="636"/>
                  </a:lnTo>
                  <a:lnTo>
                    <a:pt x="21" y="625"/>
                  </a:lnTo>
                  <a:lnTo>
                    <a:pt x="10" y="610"/>
                  </a:lnTo>
                  <a:lnTo>
                    <a:pt x="3" y="593"/>
                  </a:lnTo>
                  <a:lnTo>
                    <a:pt x="0" y="576"/>
                  </a:lnTo>
                  <a:lnTo>
                    <a:pt x="3" y="519"/>
                  </a:lnTo>
                  <a:lnTo>
                    <a:pt x="11" y="463"/>
                  </a:lnTo>
                  <a:lnTo>
                    <a:pt x="24" y="409"/>
                  </a:lnTo>
                  <a:lnTo>
                    <a:pt x="42" y="356"/>
                  </a:lnTo>
                  <a:lnTo>
                    <a:pt x="66" y="306"/>
                  </a:lnTo>
                  <a:lnTo>
                    <a:pt x="94" y="258"/>
                  </a:lnTo>
                  <a:lnTo>
                    <a:pt x="127" y="213"/>
                  </a:lnTo>
                  <a:lnTo>
                    <a:pt x="165" y="170"/>
                  </a:lnTo>
                  <a:lnTo>
                    <a:pt x="207" y="132"/>
                  </a:lnTo>
                  <a:lnTo>
                    <a:pt x="251" y="98"/>
                  </a:lnTo>
                  <a:lnTo>
                    <a:pt x="300" y="69"/>
                  </a:lnTo>
                  <a:lnTo>
                    <a:pt x="350" y="44"/>
                  </a:lnTo>
                  <a:lnTo>
                    <a:pt x="402" y="25"/>
                  </a:lnTo>
                  <a:lnTo>
                    <a:pt x="456" y="12"/>
                  </a:lnTo>
                  <a:lnTo>
                    <a:pt x="512" y="3"/>
                  </a:lnTo>
                  <a:lnTo>
                    <a:pt x="5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8" name="Freeform 244">
              <a:extLst>
                <a:ext uri="{FF2B5EF4-FFF2-40B4-BE49-F238E27FC236}">
                  <a16:creationId xmlns:a16="http://schemas.microsoft.com/office/drawing/2014/main" id="{A24C154D-7D00-42C7-84CC-E65F27D434B3}"/>
                </a:ext>
              </a:extLst>
            </p:cNvPr>
            <p:cNvSpPr>
              <a:spLocks noEditPoints="1"/>
            </p:cNvSpPr>
            <p:nvPr/>
          </p:nvSpPr>
          <p:spPr bwMode="auto">
            <a:xfrm>
              <a:off x="4356100" y="3684588"/>
              <a:ext cx="327025" cy="327025"/>
            </a:xfrm>
            <a:custGeom>
              <a:avLst/>
              <a:gdLst>
                <a:gd name="T0" fmla="*/ 950 w 2058"/>
                <a:gd name="T1" fmla="*/ 279 h 2058"/>
                <a:gd name="T2" fmla="*/ 789 w 2058"/>
                <a:gd name="T3" fmla="*/ 378 h 2058"/>
                <a:gd name="T4" fmla="*/ 571 w 2058"/>
                <a:gd name="T5" fmla="*/ 455 h 2058"/>
                <a:gd name="T6" fmla="*/ 453 w 2058"/>
                <a:gd name="T7" fmla="*/ 350 h 2058"/>
                <a:gd name="T8" fmla="*/ 353 w 2058"/>
                <a:gd name="T9" fmla="*/ 465 h 2058"/>
                <a:gd name="T10" fmla="*/ 422 w 2058"/>
                <a:gd name="T11" fmla="*/ 688 h 2058"/>
                <a:gd name="T12" fmla="*/ 315 w 2058"/>
                <a:gd name="T13" fmla="*/ 938 h 2058"/>
                <a:gd name="T14" fmla="*/ 142 w 2058"/>
                <a:gd name="T15" fmla="*/ 957 h 2058"/>
                <a:gd name="T16" fmla="*/ 153 w 2058"/>
                <a:gd name="T17" fmla="*/ 1109 h 2058"/>
                <a:gd name="T18" fmla="*/ 360 w 2058"/>
                <a:gd name="T19" fmla="*/ 1219 h 2058"/>
                <a:gd name="T20" fmla="*/ 461 w 2058"/>
                <a:gd name="T21" fmla="*/ 1470 h 2058"/>
                <a:gd name="T22" fmla="*/ 351 w 2058"/>
                <a:gd name="T23" fmla="*/ 1605 h 2058"/>
                <a:gd name="T24" fmla="*/ 463 w 2058"/>
                <a:gd name="T25" fmla="*/ 1708 h 2058"/>
                <a:gd name="T26" fmla="*/ 643 w 2058"/>
                <a:gd name="T27" fmla="*/ 1607 h 2058"/>
                <a:gd name="T28" fmla="*/ 928 w 2058"/>
                <a:gd name="T29" fmla="*/ 1730 h 2058"/>
                <a:gd name="T30" fmla="*/ 954 w 2058"/>
                <a:gd name="T31" fmla="*/ 1916 h 2058"/>
                <a:gd name="T32" fmla="*/ 1109 w 2058"/>
                <a:gd name="T33" fmla="*/ 1911 h 2058"/>
                <a:gd name="T34" fmla="*/ 1167 w 2058"/>
                <a:gd name="T35" fmla="*/ 1713 h 2058"/>
                <a:gd name="T36" fmla="*/ 1453 w 2058"/>
                <a:gd name="T37" fmla="*/ 1597 h 2058"/>
                <a:gd name="T38" fmla="*/ 1602 w 2058"/>
                <a:gd name="T39" fmla="*/ 1710 h 2058"/>
                <a:gd name="T40" fmla="*/ 1710 w 2058"/>
                <a:gd name="T41" fmla="*/ 1602 h 2058"/>
                <a:gd name="T42" fmla="*/ 1598 w 2058"/>
                <a:gd name="T43" fmla="*/ 1454 h 2058"/>
                <a:gd name="T44" fmla="*/ 1713 w 2058"/>
                <a:gd name="T45" fmla="*/ 1167 h 2058"/>
                <a:gd name="T46" fmla="*/ 1911 w 2058"/>
                <a:gd name="T47" fmla="*/ 1110 h 2058"/>
                <a:gd name="T48" fmla="*/ 1917 w 2058"/>
                <a:gd name="T49" fmla="*/ 955 h 2058"/>
                <a:gd name="T50" fmla="*/ 1731 w 2058"/>
                <a:gd name="T51" fmla="*/ 928 h 2058"/>
                <a:gd name="T52" fmla="*/ 1609 w 2058"/>
                <a:gd name="T53" fmla="*/ 644 h 2058"/>
                <a:gd name="T54" fmla="*/ 1708 w 2058"/>
                <a:gd name="T55" fmla="*/ 464 h 2058"/>
                <a:gd name="T56" fmla="*/ 1607 w 2058"/>
                <a:gd name="T57" fmla="*/ 352 h 2058"/>
                <a:gd name="T58" fmla="*/ 1490 w 2058"/>
                <a:gd name="T59" fmla="*/ 455 h 2058"/>
                <a:gd name="T60" fmla="*/ 1272 w 2058"/>
                <a:gd name="T61" fmla="*/ 378 h 2058"/>
                <a:gd name="T62" fmla="*/ 1110 w 2058"/>
                <a:gd name="T63" fmla="*/ 279 h 2058"/>
                <a:gd name="T64" fmla="*/ 962 w 2058"/>
                <a:gd name="T65" fmla="*/ 141 h 2058"/>
                <a:gd name="T66" fmla="*/ 1224 w 2058"/>
                <a:gd name="T67" fmla="*/ 67 h 2058"/>
                <a:gd name="T68" fmla="*/ 1398 w 2058"/>
                <a:gd name="T69" fmla="*/ 279 h 2058"/>
                <a:gd name="T70" fmla="*/ 1602 w 2058"/>
                <a:gd name="T71" fmla="*/ 209 h 2058"/>
                <a:gd name="T72" fmla="*/ 1834 w 2058"/>
                <a:gd name="T73" fmla="*/ 388 h 2058"/>
                <a:gd name="T74" fmla="*/ 1805 w 2058"/>
                <a:gd name="T75" fmla="*/ 564 h 2058"/>
                <a:gd name="T76" fmla="*/ 1937 w 2058"/>
                <a:gd name="T77" fmla="*/ 812 h 2058"/>
                <a:gd name="T78" fmla="*/ 2058 w 2058"/>
                <a:gd name="T79" fmla="*/ 960 h 2058"/>
                <a:gd name="T80" fmla="*/ 1966 w 2058"/>
                <a:gd name="T81" fmla="*/ 1238 h 2058"/>
                <a:gd name="T82" fmla="*/ 1756 w 2058"/>
                <a:gd name="T83" fmla="*/ 1444 h 2058"/>
                <a:gd name="T84" fmla="*/ 1848 w 2058"/>
                <a:gd name="T85" fmla="*/ 1631 h 2058"/>
                <a:gd name="T86" fmla="*/ 1648 w 2058"/>
                <a:gd name="T87" fmla="*/ 1841 h 2058"/>
                <a:gd name="T88" fmla="*/ 1445 w 2058"/>
                <a:gd name="T89" fmla="*/ 1755 h 2058"/>
                <a:gd name="T90" fmla="*/ 1238 w 2058"/>
                <a:gd name="T91" fmla="*/ 1965 h 2058"/>
                <a:gd name="T92" fmla="*/ 961 w 2058"/>
                <a:gd name="T93" fmla="*/ 2058 h 2058"/>
                <a:gd name="T94" fmla="*/ 812 w 2058"/>
                <a:gd name="T95" fmla="*/ 1936 h 2058"/>
                <a:gd name="T96" fmla="*/ 564 w 2058"/>
                <a:gd name="T97" fmla="*/ 1805 h 2058"/>
                <a:gd name="T98" fmla="*/ 400 w 2058"/>
                <a:gd name="T99" fmla="*/ 1837 h 2058"/>
                <a:gd name="T100" fmla="*/ 210 w 2058"/>
                <a:gd name="T101" fmla="*/ 1614 h 2058"/>
                <a:gd name="T102" fmla="*/ 278 w 2058"/>
                <a:gd name="T103" fmla="*/ 1397 h 2058"/>
                <a:gd name="T104" fmla="*/ 67 w 2058"/>
                <a:gd name="T105" fmla="*/ 1223 h 2058"/>
                <a:gd name="T106" fmla="*/ 3 w 2058"/>
                <a:gd name="T107" fmla="*/ 930 h 2058"/>
                <a:gd name="T108" fmla="*/ 152 w 2058"/>
                <a:gd name="T109" fmla="*/ 809 h 2058"/>
                <a:gd name="T110" fmla="*/ 236 w 2058"/>
                <a:gd name="T111" fmla="*/ 543 h 2058"/>
                <a:gd name="T112" fmla="*/ 236 w 2058"/>
                <a:gd name="T113" fmla="*/ 371 h 2058"/>
                <a:gd name="T114" fmla="*/ 458 w 2058"/>
                <a:gd name="T115" fmla="*/ 209 h 2058"/>
                <a:gd name="T116" fmla="*/ 709 w 2058"/>
                <a:gd name="T117" fmla="*/ 256 h 2058"/>
                <a:gd name="T118" fmla="*/ 853 w 2058"/>
                <a:gd name="T119" fmla="*/ 45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8" h="2058">
                  <a:moveTo>
                    <a:pt x="962" y="141"/>
                  </a:moveTo>
                  <a:lnTo>
                    <a:pt x="958" y="143"/>
                  </a:lnTo>
                  <a:lnTo>
                    <a:pt x="954" y="145"/>
                  </a:lnTo>
                  <a:lnTo>
                    <a:pt x="952" y="147"/>
                  </a:lnTo>
                  <a:lnTo>
                    <a:pt x="951" y="150"/>
                  </a:lnTo>
                  <a:lnTo>
                    <a:pt x="950" y="153"/>
                  </a:lnTo>
                  <a:lnTo>
                    <a:pt x="950" y="279"/>
                  </a:lnTo>
                  <a:lnTo>
                    <a:pt x="947" y="299"/>
                  </a:lnTo>
                  <a:lnTo>
                    <a:pt x="940" y="315"/>
                  </a:lnTo>
                  <a:lnTo>
                    <a:pt x="928" y="330"/>
                  </a:lnTo>
                  <a:lnTo>
                    <a:pt x="912" y="342"/>
                  </a:lnTo>
                  <a:lnTo>
                    <a:pt x="893" y="348"/>
                  </a:lnTo>
                  <a:lnTo>
                    <a:pt x="840" y="361"/>
                  </a:lnTo>
                  <a:lnTo>
                    <a:pt x="789" y="378"/>
                  </a:lnTo>
                  <a:lnTo>
                    <a:pt x="738" y="398"/>
                  </a:lnTo>
                  <a:lnTo>
                    <a:pt x="690" y="423"/>
                  </a:lnTo>
                  <a:lnTo>
                    <a:pt x="643" y="451"/>
                  </a:lnTo>
                  <a:lnTo>
                    <a:pt x="625" y="460"/>
                  </a:lnTo>
                  <a:lnTo>
                    <a:pt x="607" y="464"/>
                  </a:lnTo>
                  <a:lnTo>
                    <a:pt x="588" y="462"/>
                  </a:lnTo>
                  <a:lnTo>
                    <a:pt x="571" y="455"/>
                  </a:lnTo>
                  <a:lnTo>
                    <a:pt x="555" y="443"/>
                  </a:lnTo>
                  <a:lnTo>
                    <a:pt x="466" y="352"/>
                  </a:lnTo>
                  <a:lnTo>
                    <a:pt x="463" y="350"/>
                  </a:lnTo>
                  <a:lnTo>
                    <a:pt x="461" y="349"/>
                  </a:lnTo>
                  <a:lnTo>
                    <a:pt x="458" y="349"/>
                  </a:lnTo>
                  <a:lnTo>
                    <a:pt x="456" y="349"/>
                  </a:lnTo>
                  <a:lnTo>
                    <a:pt x="453" y="350"/>
                  </a:lnTo>
                  <a:lnTo>
                    <a:pt x="450" y="352"/>
                  </a:lnTo>
                  <a:lnTo>
                    <a:pt x="353" y="449"/>
                  </a:lnTo>
                  <a:lnTo>
                    <a:pt x="351" y="452"/>
                  </a:lnTo>
                  <a:lnTo>
                    <a:pt x="350" y="456"/>
                  </a:lnTo>
                  <a:lnTo>
                    <a:pt x="350" y="459"/>
                  </a:lnTo>
                  <a:lnTo>
                    <a:pt x="351" y="462"/>
                  </a:lnTo>
                  <a:lnTo>
                    <a:pt x="353" y="465"/>
                  </a:lnTo>
                  <a:lnTo>
                    <a:pt x="443" y="554"/>
                  </a:lnTo>
                  <a:lnTo>
                    <a:pt x="455" y="569"/>
                  </a:lnTo>
                  <a:lnTo>
                    <a:pt x="461" y="587"/>
                  </a:lnTo>
                  <a:lnTo>
                    <a:pt x="463" y="606"/>
                  </a:lnTo>
                  <a:lnTo>
                    <a:pt x="460" y="625"/>
                  </a:lnTo>
                  <a:lnTo>
                    <a:pt x="451" y="642"/>
                  </a:lnTo>
                  <a:lnTo>
                    <a:pt x="422" y="688"/>
                  </a:lnTo>
                  <a:lnTo>
                    <a:pt x="398" y="737"/>
                  </a:lnTo>
                  <a:lnTo>
                    <a:pt x="376" y="788"/>
                  </a:lnTo>
                  <a:lnTo>
                    <a:pt x="360" y="839"/>
                  </a:lnTo>
                  <a:lnTo>
                    <a:pt x="347" y="892"/>
                  </a:lnTo>
                  <a:lnTo>
                    <a:pt x="341" y="911"/>
                  </a:lnTo>
                  <a:lnTo>
                    <a:pt x="330" y="927"/>
                  </a:lnTo>
                  <a:lnTo>
                    <a:pt x="315" y="938"/>
                  </a:lnTo>
                  <a:lnTo>
                    <a:pt x="297" y="947"/>
                  </a:lnTo>
                  <a:lnTo>
                    <a:pt x="278" y="949"/>
                  </a:lnTo>
                  <a:lnTo>
                    <a:pt x="153" y="949"/>
                  </a:lnTo>
                  <a:lnTo>
                    <a:pt x="149" y="950"/>
                  </a:lnTo>
                  <a:lnTo>
                    <a:pt x="146" y="951"/>
                  </a:lnTo>
                  <a:lnTo>
                    <a:pt x="143" y="954"/>
                  </a:lnTo>
                  <a:lnTo>
                    <a:pt x="142" y="957"/>
                  </a:lnTo>
                  <a:lnTo>
                    <a:pt x="141" y="960"/>
                  </a:lnTo>
                  <a:lnTo>
                    <a:pt x="141" y="1097"/>
                  </a:lnTo>
                  <a:lnTo>
                    <a:pt x="142" y="1101"/>
                  </a:lnTo>
                  <a:lnTo>
                    <a:pt x="143" y="1104"/>
                  </a:lnTo>
                  <a:lnTo>
                    <a:pt x="146" y="1107"/>
                  </a:lnTo>
                  <a:lnTo>
                    <a:pt x="149" y="1108"/>
                  </a:lnTo>
                  <a:lnTo>
                    <a:pt x="153" y="1109"/>
                  </a:lnTo>
                  <a:lnTo>
                    <a:pt x="278" y="1109"/>
                  </a:lnTo>
                  <a:lnTo>
                    <a:pt x="297" y="1111"/>
                  </a:lnTo>
                  <a:lnTo>
                    <a:pt x="315" y="1120"/>
                  </a:lnTo>
                  <a:lnTo>
                    <a:pt x="330" y="1131"/>
                  </a:lnTo>
                  <a:lnTo>
                    <a:pt x="341" y="1147"/>
                  </a:lnTo>
                  <a:lnTo>
                    <a:pt x="347" y="1166"/>
                  </a:lnTo>
                  <a:lnTo>
                    <a:pt x="360" y="1219"/>
                  </a:lnTo>
                  <a:lnTo>
                    <a:pt x="376" y="1270"/>
                  </a:lnTo>
                  <a:lnTo>
                    <a:pt x="398" y="1321"/>
                  </a:lnTo>
                  <a:lnTo>
                    <a:pt x="422" y="1368"/>
                  </a:lnTo>
                  <a:lnTo>
                    <a:pt x="451" y="1416"/>
                  </a:lnTo>
                  <a:lnTo>
                    <a:pt x="460" y="1433"/>
                  </a:lnTo>
                  <a:lnTo>
                    <a:pt x="463" y="1452"/>
                  </a:lnTo>
                  <a:lnTo>
                    <a:pt x="461" y="1470"/>
                  </a:lnTo>
                  <a:lnTo>
                    <a:pt x="455" y="1488"/>
                  </a:lnTo>
                  <a:lnTo>
                    <a:pt x="443" y="1504"/>
                  </a:lnTo>
                  <a:lnTo>
                    <a:pt x="353" y="1593"/>
                  </a:lnTo>
                  <a:lnTo>
                    <a:pt x="351" y="1596"/>
                  </a:lnTo>
                  <a:lnTo>
                    <a:pt x="350" y="1599"/>
                  </a:lnTo>
                  <a:lnTo>
                    <a:pt x="350" y="1602"/>
                  </a:lnTo>
                  <a:lnTo>
                    <a:pt x="351" y="1605"/>
                  </a:lnTo>
                  <a:lnTo>
                    <a:pt x="353" y="1609"/>
                  </a:lnTo>
                  <a:lnTo>
                    <a:pt x="450" y="1704"/>
                  </a:lnTo>
                  <a:lnTo>
                    <a:pt x="453" y="1708"/>
                  </a:lnTo>
                  <a:lnTo>
                    <a:pt x="456" y="1709"/>
                  </a:lnTo>
                  <a:lnTo>
                    <a:pt x="458" y="1709"/>
                  </a:lnTo>
                  <a:lnTo>
                    <a:pt x="461" y="1709"/>
                  </a:lnTo>
                  <a:lnTo>
                    <a:pt x="463" y="1708"/>
                  </a:lnTo>
                  <a:lnTo>
                    <a:pt x="466" y="1704"/>
                  </a:lnTo>
                  <a:lnTo>
                    <a:pt x="555" y="1616"/>
                  </a:lnTo>
                  <a:lnTo>
                    <a:pt x="569" y="1605"/>
                  </a:lnTo>
                  <a:lnTo>
                    <a:pt x="586" y="1598"/>
                  </a:lnTo>
                  <a:lnTo>
                    <a:pt x="604" y="1596"/>
                  </a:lnTo>
                  <a:lnTo>
                    <a:pt x="624" y="1599"/>
                  </a:lnTo>
                  <a:lnTo>
                    <a:pt x="643" y="1607"/>
                  </a:lnTo>
                  <a:lnTo>
                    <a:pt x="690" y="1636"/>
                  </a:lnTo>
                  <a:lnTo>
                    <a:pt x="738" y="1661"/>
                  </a:lnTo>
                  <a:lnTo>
                    <a:pt x="789" y="1682"/>
                  </a:lnTo>
                  <a:lnTo>
                    <a:pt x="840" y="1699"/>
                  </a:lnTo>
                  <a:lnTo>
                    <a:pt x="893" y="1713"/>
                  </a:lnTo>
                  <a:lnTo>
                    <a:pt x="912" y="1719"/>
                  </a:lnTo>
                  <a:lnTo>
                    <a:pt x="928" y="1730"/>
                  </a:lnTo>
                  <a:lnTo>
                    <a:pt x="940" y="1745"/>
                  </a:lnTo>
                  <a:lnTo>
                    <a:pt x="948" y="1762"/>
                  </a:lnTo>
                  <a:lnTo>
                    <a:pt x="950" y="1781"/>
                  </a:lnTo>
                  <a:lnTo>
                    <a:pt x="950" y="1907"/>
                  </a:lnTo>
                  <a:lnTo>
                    <a:pt x="951" y="1911"/>
                  </a:lnTo>
                  <a:lnTo>
                    <a:pt x="952" y="1914"/>
                  </a:lnTo>
                  <a:lnTo>
                    <a:pt x="954" y="1916"/>
                  </a:lnTo>
                  <a:lnTo>
                    <a:pt x="958" y="1918"/>
                  </a:lnTo>
                  <a:lnTo>
                    <a:pt x="962" y="1918"/>
                  </a:lnTo>
                  <a:lnTo>
                    <a:pt x="1099" y="1918"/>
                  </a:lnTo>
                  <a:lnTo>
                    <a:pt x="1102" y="1918"/>
                  </a:lnTo>
                  <a:lnTo>
                    <a:pt x="1105" y="1916"/>
                  </a:lnTo>
                  <a:lnTo>
                    <a:pt x="1108" y="1914"/>
                  </a:lnTo>
                  <a:lnTo>
                    <a:pt x="1109" y="1911"/>
                  </a:lnTo>
                  <a:lnTo>
                    <a:pt x="1110" y="1907"/>
                  </a:lnTo>
                  <a:lnTo>
                    <a:pt x="1110" y="1781"/>
                  </a:lnTo>
                  <a:lnTo>
                    <a:pt x="1113" y="1762"/>
                  </a:lnTo>
                  <a:lnTo>
                    <a:pt x="1121" y="1745"/>
                  </a:lnTo>
                  <a:lnTo>
                    <a:pt x="1133" y="1730"/>
                  </a:lnTo>
                  <a:lnTo>
                    <a:pt x="1148" y="1719"/>
                  </a:lnTo>
                  <a:lnTo>
                    <a:pt x="1167" y="1713"/>
                  </a:lnTo>
                  <a:lnTo>
                    <a:pt x="1220" y="1700"/>
                  </a:lnTo>
                  <a:lnTo>
                    <a:pt x="1272" y="1683"/>
                  </a:lnTo>
                  <a:lnTo>
                    <a:pt x="1321" y="1662"/>
                  </a:lnTo>
                  <a:lnTo>
                    <a:pt x="1370" y="1638"/>
                  </a:lnTo>
                  <a:lnTo>
                    <a:pt x="1417" y="1610"/>
                  </a:lnTo>
                  <a:lnTo>
                    <a:pt x="1434" y="1600"/>
                  </a:lnTo>
                  <a:lnTo>
                    <a:pt x="1453" y="1597"/>
                  </a:lnTo>
                  <a:lnTo>
                    <a:pt x="1472" y="1599"/>
                  </a:lnTo>
                  <a:lnTo>
                    <a:pt x="1490" y="1605"/>
                  </a:lnTo>
                  <a:lnTo>
                    <a:pt x="1506" y="1618"/>
                  </a:lnTo>
                  <a:lnTo>
                    <a:pt x="1594" y="1707"/>
                  </a:lnTo>
                  <a:lnTo>
                    <a:pt x="1598" y="1709"/>
                  </a:lnTo>
                  <a:lnTo>
                    <a:pt x="1600" y="1710"/>
                  </a:lnTo>
                  <a:lnTo>
                    <a:pt x="1602" y="1710"/>
                  </a:lnTo>
                  <a:lnTo>
                    <a:pt x="1605" y="1710"/>
                  </a:lnTo>
                  <a:lnTo>
                    <a:pt x="1607" y="1709"/>
                  </a:lnTo>
                  <a:lnTo>
                    <a:pt x="1610" y="1707"/>
                  </a:lnTo>
                  <a:lnTo>
                    <a:pt x="1706" y="1610"/>
                  </a:lnTo>
                  <a:lnTo>
                    <a:pt x="1708" y="1607"/>
                  </a:lnTo>
                  <a:lnTo>
                    <a:pt x="1709" y="1604"/>
                  </a:lnTo>
                  <a:lnTo>
                    <a:pt x="1710" y="1602"/>
                  </a:lnTo>
                  <a:lnTo>
                    <a:pt x="1709" y="1600"/>
                  </a:lnTo>
                  <a:lnTo>
                    <a:pt x="1708" y="1597"/>
                  </a:lnTo>
                  <a:lnTo>
                    <a:pt x="1706" y="1594"/>
                  </a:lnTo>
                  <a:lnTo>
                    <a:pt x="1618" y="1505"/>
                  </a:lnTo>
                  <a:lnTo>
                    <a:pt x="1606" y="1489"/>
                  </a:lnTo>
                  <a:lnTo>
                    <a:pt x="1600" y="1473"/>
                  </a:lnTo>
                  <a:lnTo>
                    <a:pt x="1598" y="1454"/>
                  </a:lnTo>
                  <a:lnTo>
                    <a:pt x="1601" y="1435"/>
                  </a:lnTo>
                  <a:lnTo>
                    <a:pt x="1609" y="1417"/>
                  </a:lnTo>
                  <a:lnTo>
                    <a:pt x="1638" y="1370"/>
                  </a:lnTo>
                  <a:lnTo>
                    <a:pt x="1663" y="1322"/>
                  </a:lnTo>
                  <a:lnTo>
                    <a:pt x="1683" y="1271"/>
                  </a:lnTo>
                  <a:lnTo>
                    <a:pt x="1700" y="1220"/>
                  </a:lnTo>
                  <a:lnTo>
                    <a:pt x="1713" y="1167"/>
                  </a:lnTo>
                  <a:lnTo>
                    <a:pt x="1719" y="1148"/>
                  </a:lnTo>
                  <a:lnTo>
                    <a:pt x="1731" y="1132"/>
                  </a:lnTo>
                  <a:lnTo>
                    <a:pt x="1745" y="1121"/>
                  </a:lnTo>
                  <a:lnTo>
                    <a:pt x="1762" y="1113"/>
                  </a:lnTo>
                  <a:lnTo>
                    <a:pt x="1782" y="1110"/>
                  </a:lnTo>
                  <a:lnTo>
                    <a:pt x="1908" y="1110"/>
                  </a:lnTo>
                  <a:lnTo>
                    <a:pt x="1911" y="1110"/>
                  </a:lnTo>
                  <a:lnTo>
                    <a:pt x="1914" y="1108"/>
                  </a:lnTo>
                  <a:lnTo>
                    <a:pt x="1917" y="1106"/>
                  </a:lnTo>
                  <a:lnTo>
                    <a:pt x="1918" y="1103"/>
                  </a:lnTo>
                  <a:lnTo>
                    <a:pt x="1919" y="1098"/>
                  </a:lnTo>
                  <a:lnTo>
                    <a:pt x="1919" y="961"/>
                  </a:lnTo>
                  <a:lnTo>
                    <a:pt x="1918" y="958"/>
                  </a:lnTo>
                  <a:lnTo>
                    <a:pt x="1917" y="955"/>
                  </a:lnTo>
                  <a:lnTo>
                    <a:pt x="1914" y="953"/>
                  </a:lnTo>
                  <a:lnTo>
                    <a:pt x="1911" y="951"/>
                  </a:lnTo>
                  <a:lnTo>
                    <a:pt x="1908" y="951"/>
                  </a:lnTo>
                  <a:lnTo>
                    <a:pt x="1782" y="951"/>
                  </a:lnTo>
                  <a:lnTo>
                    <a:pt x="1762" y="948"/>
                  </a:lnTo>
                  <a:lnTo>
                    <a:pt x="1745" y="940"/>
                  </a:lnTo>
                  <a:lnTo>
                    <a:pt x="1731" y="928"/>
                  </a:lnTo>
                  <a:lnTo>
                    <a:pt x="1719" y="912"/>
                  </a:lnTo>
                  <a:lnTo>
                    <a:pt x="1713" y="894"/>
                  </a:lnTo>
                  <a:lnTo>
                    <a:pt x="1700" y="840"/>
                  </a:lnTo>
                  <a:lnTo>
                    <a:pt x="1683" y="789"/>
                  </a:lnTo>
                  <a:lnTo>
                    <a:pt x="1663" y="739"/>
                  </a:lnTo>
                  <a:lnTo>
                    <a:pt x="1638" y="691"/>
                  </a:lnTo>
                  <a:lnTo>
                    <a:pt x="1609" y="644"/>
                  </a:lnTo>
                  <a:lnTo>
                    <a:pt x="1601" y="626"/>
                  </a:lnTo>
                  <a:lnTo>
                    <a:pt x="1598" y="607"/>
                  </a:lnTo>
                  <a:lnTo>
                    <a:pt x="1599" y="588"/>
                  </a:lnTo>
                  <a:lnTo>
                    <a:pt x="1606" y="570"/>
                  </a:lnTo>
                  <a:lnTo>
                    <a:pt x="1618" y="555"/>
                  </a:lnTo>
                  <a:lnTo>
                    <a:pt x="1706" y="466"/>
                  </a:lnTo>
                  <a:lnTo>
                    <a:pt x="1708" y="464"/>
                  </a:lnTo>
                  <a:lnTo>
                    <a:pt x="1709" y="461"/>
                  </a:lnTo>
                  <a:lnTo>
                    <a:pt x="1710" y="459"/>
                  </a:lnTo>
                  <a:lnTo>
                    <a:pt x="1709" y="457"/>
                  </a:lnTo>
                  <a:lnTo>
                    <a:pt x="1708" y="453"/>
                  </a:lnTo>
                  <a:lnTo>
                    <a:pt x="1706" y="450"/>
                  </a:lnTo>
                  <a:lnTo>
                    <a:pt x="1610" y="354"/>
                  </a:lnTo>
                  <a:lnTo>
                    <a:pt x="1607" y="352"/>
                  </a:lnTo>
                  <a:lnTo>
                    <a:pt x="1605" y="351"/>
                  </a:lnTo>
                  <a:lnTo>
                    <a:pt x="1602" y="350"/>
                  </a:lnTo>
                  <a:lnTo>
                    <a:pt x="1600" y="351"/>
                  </a:lnTo>
                  <a:lnTo>
                    <a:pt x="1598" y="352"/>
                  </a:lnTo>
                  <a:lnTo>
                    <a:pt x="1594" y="354"/>
                  </a:lnTo>
                  <a:lnTo>
                    <a:pt x="1506" y="443"/>
                  </a:lnTo>
                  <a:lnTo>
                    <a:pt x="1490" y="455"/>
                  </a:lnTo>
                  <a:lnTo>
                    <a:pt x="1472" y="462"/>
                  </a:lnTo>
                  <a:lnTo>
                    <a:pt x="1453" y="463"/>
                  </a:lnTo>
                  <a:lnTo>
                    <a:pt x="1434" y="460"/>
                  </a:lnTo>
                  <a:lnTo>
                    <a:pt x="1417" y="451"/>
                  </a:lnTo>
                  <a:lnTo>
                    <a:pt x="1370" y="423"/>
                  </a:lnTo>
                  <a:lnTo>
                    <a:pt x="1321" y="398"/>
                  </a:lnTo>
                  <a:lnTo>
                    <a:pt x="1272" y="378"/>
                  </a:lnTo>
                  <a:lnTo>
                    <a:pt x="1220" y="361"/>
                  </a:lnTo>
                  <a:lnTo>
                    <a:pt x="1167" y="348"/>
                  </a:lnTo>
                  <a:lnTo>
                    <a:pt x="1148" y="342"/>
                  </a:lnTo>
                  <a:lnTo>
                    <a:pt x="1133" y="330"/>
                  </a:lnTo>
                  <a:lnTo>
                    <a:pt x="1120" y="315"/>
                  </a:lnTo>
                  <a:lnTo>
                    <a:pt x="1113" y="299"/>
                  </a:lnTo>
                  <a:lnTo>
                    <a:pt x="1110" y="279"/>
                  </a:lnTo>
                  <a:lnTo>
                    <a:pt x="1110" y="153"/>
                  </a:lnTo>
                  <a:lnTo>
                    <a:pt x="1109" y="150"/>
                  </a:lnTo>
                  <a:lnTo>
                    <a:pt x="1108" y="147"/>
                  </a:lnTo>
                  <a:lnTo>
                    <a:pt x="1105" y="145"/>
                  </a:lnTo>
                  <a:lnTo>
                    <a:pt x="1102" y="143"/>
                  </a:lnTo>
                  <a:lnTo>
                    <a:pt x="1099" y="141"/>
                  </a:lnTo>
                  <a:lnTo>
                    <a:pt x="962" y="141"/>
                  </a:lnTo>
                  <a:close/>
                  <a:moveTo>
                    <a:pt x="961" y="0"/>
                  </a:moveTo>
                  <a:lnTo>
                    <a:pt x="1098" y="0"/>
                  </a:lnTo>
                  <a:lnTo>
                    <a:pt x="1128" y="3"/>
                  </a:lnTo>
                  <a:lnTo>
                    <a:pt x="1157" y="12"/>
                  </a:lnTo>
                  <a:lnTo>
                    <a:pt x="1183" y="26"/>
                  </a:lnTo>
                  <a:lnTo>
                    <a:pt x="1205" y="45"/>
                  </a:lnTo>
                  <a:lnTo>
                    <a:pt x="1224" y="67"/>
                  </a:lnTo>
                  <a:lnTo>
                    <a:pt x="1238" y="93"/>
                  </a:lnTo>
                  <a:lnTo>
                    <a:pt x="1246" y="121"/>
                  </a:lnTo>
                  <a:lnTo>
                    <a:pt x="1250" y="152"/>
                  </a:lnTo>
                  <a:lnTo>
                    <a:pt x="1250" y="223"/>
                  </a:lnTo>
                  <a:lnTo>
                    <a:pt x="1300" y="237"/>
                  </a:lnTo>
                  <a:lnTo>
                    <a:pt x="1350" y="256"/>
                  </a:lnTo>
                  <a:lnTo>
                    <a:pt x="1398" y="279"/>
                  </a:lnTo>
                  <a:lnTo>
                    <a:pt x="1445" y="303"/>
                  </a:lnTo>
                  <a:lnTo>
                    <a:pt x="1494" y="253"/>
                  </a:lnTo>
                  <a:lnTo>
                    <a:pt x="1512" y="237"/>
                  </a:lnTo>
                  <a:lnTo>
                    <a:pt x="1532" y="225"/>
                  </a:lnTo>
                  <a:lnTo>
                    <a:pt x="1554" y="216"/>
                  </a:lnTo>
                  <a:lnTo>
                    <a:pt x="1578" y="211"/>
                  </a:lnTo>
                  <a:lnTo>
                    <a:pt x="1602" y="209"/>
                  </a:lnTo>
                  <a:lnTo>
                    <a:pt x="1631" y="212"/>
                  </a:lnTo>
                  <a:lnTo>
                    <a:pt x="1660" y="221"/>
                  </a:lnTo>
                  <a:lnTo>
                    <a:pt x="1686" y="234"/>
                  </a:lnTo>
                  <a:lnTo>
                    <a:pt x="1708" y="253"/>
                  </a:lnTo>
                  <a:lnTo>
                    <a:pt x="1805" y="350"/>
                  </a:lnTo>
                  <a:lnTo>
                    <a:pt x="1821" y="368"/>
                  </a:lnTo>
                  <a:lnTo>
                    <a:pt x="1834" y="388"/>
                  </a:lnTo>
                  <a:lnTo>
                    <a:pt x="1842" y="410"/>
                  </a:lnTo>
                  <a:lnTo>
                    <a:pt x="1849" y="433"/>
                  </a:lnTo>
                  <a:lnTo>
                    <a:pt x="1850" y="457"/>
                  </a:lnTo>
                  <a:lnTo>
                    <a:pt x="1848" y="487"/>
                  </a:lnTo>
                  <a:lnTo>
                    <a:pt x="1838" y="516"/>
                  </a:lnTo>
                  <a:lnTo>
                    <a:pt x="1824" y="541"/>
                  </a:lnTo>
                  <a:lnTo>
                    <a:pt x="1805" y="564"/>
                  </a:lnTo>
                  <a:lnTo>
                    <a:pt x="1756" y="614"/>
                  </a:lnTo>
                  <a:lnTo>
                    <a:pt x="1781" y="661"/>
                  </a:lnTo>
                  <a:lnTo>
                    <a:pt x="1802" y="709"/>
                  </a:lnTo>
                  <a:lnTo>
                    <a:pt x="1821" y="758"/>
                  </a:lnTo>
                  <a:lnTo>
                    <a:pt x="1837" y="809"/>
                  </a:lnTo>
                  <a:lnTo>
                    <a:pt x="1907" y="809"/>
                  </a:lnTo>
                  <a:lnTo>
                    <a:pt x="1937" y="812"/>
                  </a:lnTo>
                  <a:lnTo>
                    <a:pt x="1966" y="820"/>
                  </a:lnTo>
                  <a:lnTo>
                    <a:pt x="1992" y="835"/>
                  </a:lnTo>
                  <a:lnTo>
                    <a:pt x="2014" y="853"/>
                  </a:lnTo>
                  <a:lnTo>
                    <a:pt x="2033" y="875"/>
                  </a:lnTo>
                  <a:lnTo>
                    <a:pt x="2047" y="901"/>
                  </a:lnTo>
                  <a:lnTo>
                    <a:pt x="2055" y="930"/>
                  </a:lnTo>
                  <a:lnTo>
                    <a:pt x="2058" y="960"/>
                  </a:lnTo>
                  <a:lnTo>
                    <a:pt x="2058" y="1097"/>
                  </a:lnTo>
                  <a:lnTo>
                    <a:pt x="2055" y="1128"/>
                  </a:lnTo>
                  <a:lnTo>
                    <a:pt x="2047" y="1156"/>
                  </a:lnTo>
                  <a:lnTo>
                    <a:pt x="2033" y="1182"/>
                  </a:lnTo>
                  <a:lnTo>
                    <a:pt x="2014" y="1205"/>
                  </a:lnTo>
                  <a:lnTo>
                    <a:pt x="1992" y="1223"/>
                  </a:lnTo>
                  <a:lnTo>
                    <a:pt x="1966" y="1238"/>
                  </a:lnTo>
                  <a:lnTo>
                    <a:pt x="1937" y="1246"/>
                  </a:lnTo>
                  <a:lnTo>
                    <a:pt x="1907" y="1249"/>
                  </a:lnTo>
                  <a:lnTo>
                    <a:pt x="1837" y="1249"/>
                  </a:lnTo>
                  <a:lnTo>
                    <a:pt x="1821" y="1300"/>
                  </a:lnTo>
                  <a:lnTo>
                    <a:pt x="1802" y="1349"/>
                  </a:lnTo>
                  <a:lnTo>
                    <a:pt x="1781" y="1397"/>
                  </a:lnTo>
                  <a:lnTo>
                    <a:pt x="1756" y="1444"/>
                  </a:lnTo>
                  <a:lnTo>
                    <a:pt x="1805" y="1494"/>
                  </a:lnTo>
                  <a:lnTo>
                    <a:pt x="1821" y="1512"/>
                  </a:lnTo>
                  <a:lnTo>
                    <a:pt x="1834" y="1532"/>
                  </a:lnTo>
                  <a:lnTo>
                    <a:pt x="1842" y="1554"/>
                  </a:lnTo>
                  <a:lnTo>
                    <a:pt x="1849" y="1577"/>
                  </a:lnTo>
                  <a:lnTo>
                    <a:pt x="1850" y="1600"/>
                  </a:lnTo>
                  <a:lnTo>
                    <a:pt x="1848" y="1631"/>
                  </a:lnTo>
                  <a:lnTo>
                    <a:pt x="1838" y="1659"/>
                  </a:lnTo>
                  <a:lnTo>
                    <a:pt x="1824" y="1684"/>
                  </a:lnTo>
                  <a:lnTo>
                    <a:pt x="1805" y="1708"/>
                  </a:lnTo>
                  <a:lnTo>
                    <a:pt x="1708" y="1805"/>
                  </a:lnTo>
                  <a:lnTo>
                    <a:pt x="1690" y="1820"/>
                  </a:lnTo>
                  <a:lnTo>
                    <a:pt x="1670" y="1833"/>
                  </a:lnTo>
                  <a:lnTo>
                    <a:pt x="1648" y="1841"/>
                  </a:lnTo>
                  <a:lnTo>
                    <a:pt x="1625" y="1847"/>
                  </a:lnTo>
                  <a:lnTo>
                    <a:pt x="1602" y="1849"/>
                  </a:lnTo>
                  <a:lnTo>
                    <a:pt x="1571" y="1846"/>
                  </a:lnTo>
                  <a:lnTo>
                    <a:pt x="1544" y="1837"/>
                  </a:lnTo>
                  <a:lnTo>
                    <a:pt x="1517" y="1824"/>
                  </a:lnTo>
                  <a:lnTo>
                    <a:pt x="1494" y="1805"/>
                  </a:lnTo>
                  <a:lnTo>
                    <a:pt x="1445" y="1755"/>
                  </a:lnTo>
                  <a:lnTo>
                    <a:pt x="1398" y="1779"/>
                  </a:lnTo>
                  <a:lnTo>
                    <a:pt x="1350" y="1801"/>
                  </a:lnTo>
                  <a:lnTo>
                    <a:pt x="1300" y="1820"/>
                  </a:lnTo>
                  <a:lnTo>
                    <a:pt x="1250" y="1835"/>
                  </a:lnTo>
                  <a:lnTo>
                    <a:pt x="1250" y="1906"/>
                  </a:lnTo>
                  <a:lnTo>
                    <a:pt x="1246" y="1936"/>
                  </a:lnTo>
                  <a:lnTo>
                    <a:pt x="1238" y="1965"/>
                  </a:lnTo>
                  <a:lnTo>
                    <a:pt x="1224" y="1991"/>
                  </a:lnTo>
                  <a:lnTo>
                    <a:pt x="1205" y="2013"/>
                  </a:lnTo>
                  <a:lnTo>
                    <a:pt x="1183" y="2032"/>
                  </a:lnTo>
                  <a:lnTo>
                    <a:pt x="1157" y="2046"/>
                  </a:lnTo>
                  <a:lnTo>
                    <a:pt x="1128" y="2054"/>
                  </a:lnTo>
                  <a:lnTo>
                    <a:pt x="1098" y="2058"/>
                  </a:lnTo>
                  <a:lnTo>
                    <a:pt x="961" y="2058"/>
                  </a:lnTo>
                  <a:lnTo>
                    <a:pt x="930" y="2054"/>
                  </a:lnTo>
                  <a:lnTo>
                    <a:pt x="903" y="2046"/>
                  </a:lnTo>
                  <a:lnTo>
                    <a:pt x="876" y="2032"/>
                  </a:lnTo>
                  <a:lnTo>
                    <a:pt x="854" y="2013"/>
                  </a:lnTo>
                  <a:lnTo>
                    <a:pt x="835" y="1991"/>
                  </a:lnTo>
                  <a:lnTo>
                    <a:pt x="821" y="1965"/>
                  </a:lnTo>
                  <a:lnTo>
                    <a:pt x="812" y="1936"/>
                  </a:lnTo>
                  <a:lnTo>
                    <a:pt x="809" y="1906"/>
                  </a:lnTo>
                  <a:lnTo>
                    <a:pt x="809" y="1835"/>
                  </a:lnTo>
                  <a:lnTo>
                    <a:pt x="758" y="1820"/>
                  </a:lnTo>
                  <a:lnTo>
                    <a:pt x="709" y="1801"/>
                  </a:lnTo>
                  <a:lnTo>
                    <a:pt x="661" y="1779"/>
                  </a:lnTo>
                  <a:lnTo>
                    <a:pt x="615" y="1755"/>
                  </a:lnTo>
                  <a:lnTo>
                    <a:pt x="564" y="1805"/>
                  </a:lnTo>
                  <a:lnTo>
                    <a:pt x="546" y="1820"/>
                  </a:lnTo>
                  <a:lnTo>
                    <a:pt x="526" y="1833"/>
                  </a:lnTo>
                  <a:lnTo>
                    <a:pt x="504" y="1841"/>
                  </a:lnTo>
                  <a:lnTo>
                    <a:pt x="481" y="1847"/>
                  </a:lnTo>
                  <a:lnTo>
                    <a:pt x="458" y="1849"/>
                  </a:lnTo>
                  <a:lnTo>
                    <a:pt x="427" y="1846"/>
                  </a:lnTo>
                  <a:lnTo>
                    <a:pt x="400" y="1837"/>
                  </a:lnTo>
                  <a:lnTo>
                    <a:pt x="373" y="1824"/>
                  </a:lnTo>
                  <a:lnTo>
                    <a:pt x="350" y="1805"/>
                  </a:lnTo>
                  <a:lnTo>
                    <a:pt x="253" y="1708"/>
                  </a:lnTo>
                  <a:lnTo>
                    <a:pt x="236" y="1687"/>
                  </a:lnTo>
                  <a:lnTo>
                    <a:pt x="223" y="1663"/>
                  </a:lnTo>
                  <a:lnTo>
                    <a:pt x="214" y="1639"/>
                  </a:lnTo>
                  <a:lnTo>
                    <a:pt x="210" y="1614"/>
                  </a:lnTo>
                  <a:lnTo>
                    <a:pt x="210" y="1587"/>
                  </a:lnTo>
                  <a:lnTo>
                    <a:pt x="214" y="1562"/>
                  </a:lnTo>
                  <a:lnTo>
                    <a:pt x="223" y="1538"/>
                  </a:lnTo>
                  <a:lnTo>
                    <a:pt x="236" y="1515"/>
                  </a:lnTo>
                  <a:lnTo>
                    <a:pt x="253" y="1494"/>
                  </a:lnTo>
                  <a:lnTo>
                    <a:pt x="304" y="1444"/>
                  </a:lnTo>
                  <a:lnTo>
                    <a:pt x="278" y="1397"/>
                  </a:lnTo>
                  <a:lnTo>
                    <a:pt x="256" y="1349"/>
                  </a:lnTo>
                  <a:lnTo>
                    <a:pt x="237" y="1300"/>
                  </a:lnTo>
                  <a:lnTo>
                    <a:pt x="223" y="1249"/>
                  </a:lnTo>
                  <a:lnTo>
                    <a:pt x="152" y="1249"/>
                  </a:lnTo>
                  <a:lnTo>
                    <a:pt x="121" y="1246"/>
                  </a:lnTo>
                  <a:lnTo>
                    <a:pt x="93" y="1238"/>
                  </a:lnTo>
                  <a:lnTo>
                    <a:pt x="67" y="1223"/>
                  </a:lnTo>
                  <a:lnTo>
                    <a:pt x="44" y="1205"/>
                  </a:lnTo>
                  <a:lnTo>
                    <a:pt x="26" y="1182"/>
                  </a:lnTo>
                  <a:lnTo>
                    <a:pt x="12" y="1156"/>
                  </a:lnTo>
                  <a:lnTo>
                    <a:pt x="3" y="1128"/>
                  </a:lnTo>
                  <a:lnTo>
                    <a:pt x="0" y="1097"/>
                  </a:lnTo>
                  <a:lnTo>
                    <a:pt x="0" y="960"/>
                  </a:lnTo>
                  <a:lnTo>
                    <a:pt x="3" y="930"/>
                  </a:lnTo>
                  <a:lnTo>
                    <a:pt x="12" y="901"/>
                  </a:lnTo>
                  <a:lnTo>
                    <a:pt x="26" y="875"/>
                  </a:lnTo>
                  <a:lnTo>
                    <a:pt x="44" y="853"/>
                  </a:lnTo>
                  <a:lnTo>
                    <a:pt x="67" y="835"/>
                  </a:lnTo>
                  <a:lnTo>
                    <a:pt x="93" y="820"/>
                  </a:lnTo>
                  <a:lnTo>
                    <a:pt x="121" y="812"/>
                  </a:lnTo>
                  <a:lnTo>
                    <a:pt x="152" y="809"/>
                  </a:lnTo>
                  <a:lnTo>
                    <a:pt x="223" y="809"/>
                  </a:lnTo>
                  <a:lnTo>
                    <a:pt x="237" y="758"/>
                  </a:lnTo>
                  <a:lnTo>
                    <a:pt x="256" y="709"/>
                  </a:lnTo>
                  <a:lnTo>
                    <a:pt x="278" y="661"/>
                  </a:lnTo>
                  <a:lnTo>
                    <a:pt x="304" y="614"/>
                  </a:lnTo>
                  <a:lnTo>
                    <a:pt x="253" y="564"/>
                  </a:lnTo>
                  <a:lnTo>
                    <a:pt x="236" y="543"/>
                  </a:lnTo>
                  <a:lnTo>
                    <a:pt x="223" y="520"/>
                  </a:lnTo>
                  <a:lnTo>
                    <a:pt x="214" y="496"/>
                  </a:lnTo>
                  <a:lnTo>
                    <a:pt x="210" y="470"/>
                  </a:lnTo>
                  <a:lnTo>
                    <a:pt x="210" y="444"/>
                  </a:lnTo>
                  <a:lnTo>
                    <a:pt x="214" y="419"/>
                  </a:lnTo>
                  <a:lnTo>
                    <a:pt x="223" y="394"/>
                  </a:lnTo>
                  <a:lnTo>
                    <a:pt x="236" y="371"/>
                  </a:lnTo>
                  <a:lnTo>
                    <a:pt x="253" y="350"/>
                  </a:lnTo>
                  <a:lnTo>
                    <a:pt x="350" y="253"/>
                  </a:lnTo>
                  <a:lnTo>
                    <a:pt x="368" y="237"/>
                  </a:lnTo>
                  <a:lnTo>
                    <a:pt x="388" y="225"/>
                  </a:lnTo>
                  <a:lnTo>
                    <a:pt x="410" y="216"/>
                  </a:lnTo>
                  <a:lnTo>
                    <a:pt x="433" y="211"/>
                  </a:lnTo>
                  <a:lnTo>
                    <a:pt x="458" y="209"/>
                  </a:lnTo>
                  <a:lnTo>
                    <a:pt x="487" y="212"/>
                  </a:lnTo>
                  <a:lnTo>
                    <a:pt x="516" y="221"/>
                  </a:lnTo>
                  <a:lnTo>
                    <a:pt x="542" y="234"/>
                  </a:lnTo>
                  <a:lnTo>
                    <a:pt x="564" y="253"/>
                  </a:lnTo>
                  <a:lnTo>
                    <a:pt x="615" y="303"/>
                  </a:lnTo>
                  <a:lnTo>
                    <a:pt x="661" y="279"/>
                  </a:lnTo>
                  <a:lnTo>
                    <a:pt x="709" y="256"/>
                  </a:lnTo>
                  <a:lnTo>
                    <a:pt x="758" y="237"/>
                  </a:lnTo>
                  <a:lnTo>
                    <a:pt x="809" y="223"/>
                  </a:lnTo>
                  <a:lnTo>
                    <a:pt x="809" y="152"/>
                  </a:lnTo>
                  <a:lnTo>
                    <a:pt x="812" y="121"/>
                  </a:lnTo>
                  <a:lnTo>
                    <a:pt x="820" y="93"/>
                  </a:lnTo>
                  <a:lnTo>
                    <a:pt x="835" y="67"/>
                  </a:lnTo>
                  <a:lnTo>
                    <a:pt x="853" y="45"/>
                  </a:lnTo>
                  <a:lnTo>
                    <a:pt x="876" y="26"/>
                  </a:lnTo>
                  <a:lnTo>
                    <a:pt x="902" y="12"/>
                  </a:lnTo>
                  <a:lnTo>
                    <a:pt x="930" y="3"/>
                  </a:lnTo>
                  <a:lnTo>
                    <a:pt x="9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sp>
          <p:nvSpPr>
            <p:cNvPr id="29" name="Freeform 245">
              <a:extLst>
                <a:ext uri="{FF2B5EF4-FFF2-40B4-BE49-F238E27FC236}">
                  <a16:creationId xmlns:a16="http://schemas.microsoft.com/office/drawing/2014/main" id="{C499C835-C337-465F-B16E-2D209F31B92C}"/>
                </a:ext>
              </a:extLst>
            </p:cNvPr>
            <p:cNvSpPr>
              <a:spLocks noEditPoints="1"/>
            </p:cNvSpPr>
            <p:nvPr/>
          </p:nvSpPr>
          <p:spPr bwMode="auto">
            <a:xfrm>
              <a:off x="4452938" y="3783013"/>
              <a:ext cx="133350" cy="131763"/>
            </a:xfrm>
            <a:custGeom>
              <a:avLst/>
              <a:gdLst>
                <a:gd name="T0" fmla="*/ 376 w 834"/>
                <a:gd name="T1" fmla="*/ 143 h 834"/>
                <a:gd name="T2" fmla="*/ 300 w 834"/>
                <a:gd name="T3" fmla="*/ 166 h 834"/>
                <a:gd name="T4" fmla="*/ 235 w 834"/>
                <a:gd name="T5" fmla="*/ 208 h 834"/>
                <a:gd name="T6" fmla="*/ 184 w 834"/>
                <a:gd name="T7" fmla="*/ 266 h 834"/>
                <a:gd name="T8" fmla="*/ 152 w 834"/>
                <a:gd name="T9" fmla="*/ 337 h 834"/>
                <a:gd name="T10" fmla="*/ 140 w 834"/>
                <a:gd name="T11" fmla="*/ 417 h 834"/>
                <a:gd name="T12" fmla="*/ 152 w 834"/>
                <a:gd name="T13" fmla="*/ 497 h 834"/>
                <a:gd name="T14" fmla="*/ 184 w 834"/>
                <a:gd name="T15" fmla="*/ 568 h 834"/>
                <a:gd name="T16" fmla="*/ 235 w 834"/>
                <a:gd name="T17" fmla="*/ 626 h 834"/>
                <a:gd name="T18" fmla="*/ 300 w 834"/>
                <a:gd name="T19" fmla="*/ 668 h 834"/>
                <a:gd name="T20" fmla="*/ 376 w 834"/>
                <a:gd name="T21" fmla="*/ 691 h 834"/>
                <a:gd name="T22" fmla="*/ 457 w 834"/>
                <a:gd name="T23" fmla="*/ 691 h 834"/>
                <a:gd name="T24" fmla="*/ 533 w 834"/>
                <a:gd name="T25" fmla="*/ 668 h 834"/>
                <a:gd name="T26" fmla="*/ 599 w 834"/>
                <a:gd name="T27" fmla="*/ 626 h 834"/>
                <a:gd name="T28" fmla="*/ 649 w 834"/>
                <a:gd name="T29" fmla="*/ 568 h 834"/>
                <a:gd name="T30" fmla="*/ 682 w 834"/>
                <a:gd name="T31" fmla="*/ 497 h 834"/>
                <a:gd name="T32" fmla="*/ 694 w 834"/>
                <a:gd name="T33" fmla="*/ 417 h 834"/>
                <a:gd name="T34" fmla="*/ 682 w 834"/>
                <a:gd name="T35" fmla="*/ 337 h 834"/>
                <a:gd name="T36" fmla="*/ 649 w 834"/>
                <a:gd name="T37" fmla="*/ 266 h 834"/>
                <a:gd name="T38" fmla="*/ 599 w 834"/>
                <a:gd name="T39" fmla="*/ 208 h 834"/>
                <a:gd name="T40" fmla="*/ 533 w 834"/>
                <a:gd name="T41" fmla="*/ 166 h 834"/>
                <a:gd name="T42" fmla="*/ 457 w 834"/>
                <a:gd name="T43" fmla="*/ 143 h 834"/>
                <a:gd name="T44" fmla="*/ 416 w 834"/>
                <a:gd name="T45" fmla="*/ 0 h 834"/>
                <a:gd name="T46" fmla="*/ 519 w 834"/>
                <a:gd name="T47" fmla="*/ 12 h 834"/>
                <a:gd name="T48" fmla="*/ 612 w 834"/>
                <a:gd name="T49" fmla="*/ 48 h 834"/>
                <a:gd name="T50" fmla="*/ 694 w 834"/>
                <a:gd name="T51" fmla="*/ 105 h 834"/>
                <a:gd name="T52" fmla="*/ 759 w 834"/>
                <a:gd name="T53" fmla="*/ 179 h 834"/>
                <a:gd name="T54" fmla="*/ 805 w 834"/>
                <a:gd name="T55" fmla="*/ 266 h 834"/>
                <a:gd name="T56" fmla="*/ 831 w 834"/>
                <a:gd name="T57" fmla="*/ 364 h 834"/>
                <a:gd name="T58" fmla="*/ 831 w 834"/>
                <a:gd name="T59" fmla="*/ 470 h 834"/>
                <a:gd name="T60" fmla="*/ 805 w 834"/>
                <a:gd name="T61" fmla="*/ 568 h 834"/>
                <a:gd name="T62" fmla="*/ 759 w 834"/>
                <a:gd name="T63" fmla="*/ 655 h 834"/>
                <a:gd name="T64" fmla="*/ 694 w 834"/>
                <a:gd name="T65" fmla="*/ 729 h 834"/>
                <a:gd name="T66" fmla="*/ 612 w 834"/>
                <a:gd name="T67" fmla="*/ 785 h 834"/>
                <a:gd name="T68" fmla="*/ 520 w 834"/>
                <a:gd name="T69" fmla="*/ 822 h 834"/>
                <a:gd name="T70" fmla="*/ 417 w 834"/>
                <a:gd name="T71" fmla="*/ 834 h 834"/>
                <a:gd name="T72" fmla="*/ 314 w 834"/>
                <a:gd name="T73" fmla="*/ 822 h 834"/>
                <a:gd name="T74" fmla="*/ 221 w 834"/>
                <a:gd name="T75" fmla="*/ 785 h 834"/>
                <a:gd name="T76" fmla="*/ 140 w 834"/>
                <a:gd name="T77" fmla="*/ 729 h 834"/>
                <a:gd name="T78" fmla="*/ 75 w 834"/>
                <a:gd name="T79" fmla="*/ 655 h 834"/>
                <a:gd name="T80" fmla="*/ 27 w 834"/>
                <a:gd name="T81" fmla="*/ 568 h 834"/>
                <a:gd name="T82" fmla="*/ 3 w 834"/>
                <a:gd name="T83" fmla="*/ 470 h 834"/>
                <a:gd name="T84" fmla="*/ 3 w 834"/>
                <a:gd name="T85" fmla="*/ 364 h 834"/>
                <a:gd name="T86" fmla="*/ 27 w 834"/>
                <a:gd name="T87" fmla="*/ 266 h 834"/>
                <a:gd name="T88" fmla="*/ 74 w 834"/>
                <a:gd name="T89" fmla="*/ 179 h 834"/>
                <a:gd name="T90" fmla="*/ 139 w 834"/>
                <a:gd name="T91" fmla="*/ 105 h 834"/>
                <a:gd name="T92" fmla="*/ 220 w 834"/>
                <a:gd name="T93" fmla="*/ 48 h 834"/>
                <a:gd name="T94" fmla="*/ 314 w 834"/>
                <a:gd name="T95" fmla="*/ 12 h 834"/>
                <a:gd name="T96" fmla="*/ 416 w 834"/>
                <a:gd name="T97"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4" h="834">
                  <a:moveTo>
                    <a:pt x="417" y="140"/>
                  </a:moveTo>
                  <a:lnTo>
                    <a:pt x="376" y="143"/>
                  </a:lnTo>
                  <a:lnTo>
                    <a:pt x="337" y="151"/>
                  </a:lnTo>
                  <a:lnTo>
                    <a:pt x="300" y="166"/>
                  </a:lnTo>
                  <a:lnTo>
                    <a:pt x="266" y="185"/>
                  </a:lnTo>
                  <a:lnTo>
                    <a:pt x="235" y="208"/>
                  </a:lnTo>
                  <a:lnTo>
                    <a:pt x="207" y="236"/>
                  </a:lnTo>
                  <a:lnTo>
                    <a:pt x="184" y="266"/>
                  </a:lnTo>
                  <a:lnTo>
                    <a:pt x="165" y="300"/>
                  </a:lnTo>
                  <a:lnTo>
                    <a:pt x="152" y="337"/>
                  </a:lnTo>
                  <a:lnTo>
                    <a:pt x="143" y="376"/>
                  </a:lnTo>
                  <a:lnTo>
                    <a:pt x="140" y="417"/>
                  </a:lnTo>
                  <a:lnTo>
                    <a:pt x="143" y="458"/>
                  </a:lnTo>
                  <a:lnTo>
                    <a:pt x="152" y="497"/>
                  </a:lnTo>
                  <a:lnTo>
                    <a:pt x="165" y="533"/>
                  </a:lnTo>
                  <a:lnTo>
                    <a:pt x="184" y="568"/>
                  </a:lnTo>
                  <a:lnTo>
                    <a:pt x="207" y="598"/>
                  </a:lnTo>
                  <a:lnTo>
                    <a:pt x="235" y="626"/>
                  </a:lnTo>
                  <a:lnTo>
                    <a:pt x="266" y="649"/>
                  </a:lnTo>
                  <a:lnTo>
                    <a:pt x="300" y="668"/>
                  </a:lnTo>
                  <a:lnTo>
                    <a:pt x="337" y="681"/>
                  </a:lnTo>
                  <a:lnTo>
                    <a:pt x="376" y="691"/>
                  </a:lnTo>
                  <a:lnTo>
                    <a:pt x="417" y="694"/>
                  </a:lnTo>
                  <a:lnTo>
                    <a:pt x="457" y="691"/>
                  </a:lnTo>
                  <a:lnTo>
                    <a:pt x="496" y="681"/>
                  </a:lnTo>
                  <a:lnTo>
                    <a:pt x="533" y="668"/>
                  </a:lnTo>
                  <a:lnTo>
                    <a:pt x="567" y="649"/>
                  </a:lnTo>
                  <a:lnTo>
                    <a:pt x="599" y="626"/>
                  </a:lnTo>
                  <a:lnTo>
                    <a:pt x="626" y="598"/>
                  </a:lnTo>
                  <a:lnTo>
                    <a:pt x="649" y="568"/>
                  </a:lnTo>
                  <a:lnTo>
                    <a:pt x="668" y="534"/>
                  </a:lnTo>
                  <a:lnTo>
                    <a:pt x="682" y="497"/>
                  </a:lnTo>
                  <a:lnTo>
                    <a:pt x="690" y="458"/>
                  </a:lnTo>
                  <a:lnTo>
                    <a:pt x="694" y="417"/>
                  </a:lnTo>
                  <a:lnTo>
                    <a:pt x="690" y="376"/>
                  </a:lnTo>
                  <a:lnTo>
                    <a:pt x="682" y="337"/>
                  </a:lnTo>
                  <a:lnTo>
                    <a:pt x="668" y="300"/>
                  </a:lnTo>
                  <a:lnTo>
                    <a:pt x="649" y="266"/>
                  </a:lnTo>
                  <a:lnTo>
                    <a:pt x="626" y="236"/>
                  </a:lnTo>
                  <a:lnTo>
                    <a:pt x="599" y="208"/>
                  </a:lnTo>
                  <a:lnTo>
                    <a:pt x="567" y="185"/>
                  </a:lnTo>
                  <a:lnTo>
                    <a:pt x="533" y="166"/>
                  </a:lnTo>
                  <a:lnTo>
                    <a:pt x="496" y="151"/>
                  </a:lnTo>
                  <a:lnTo>
                    <a:pt x="457" y="143"/>
                  </a:lnTo>
                  <a:lnTo>
                    <a:pt x="417" y="140"/>
                  </a:lnTo>
                  <a:close/>
                  <a:moveTo>
                    <a:pt x="416" y="0"/>
                  </a:moveTo>
                  <a:lnTo>
                    <a:pt x="468" y="3"/>
                  </a:lnTo>
                  <a:lnTo>
                    <a:pt x="519" y="12"/>
                  </a:lnTo>
                  <a:lnTo>
                    <a:pt x="567" y="28"/>
                  </a:lnTo>
                  <a:lnTo>
                    <a:pt x="612" y="48"/>
                  </a:lnTo>
                  <a:lnTo>
                    <a:pt x="655" y="74"/>
                  </a:lnTo>
                  <a:lnTo>
                    <a:pt x="694" y="105"/>
                  </a:lnTo>
                  <a:lnTo>
                    <a:pt x="728" y="140"/>
                  </a:lnTo>
                  <a:lnTo>
                    <a:pt x="759" y="179"/>
                  </a:lnTo>
                  <a:lnTo>
                    <a:pt x="784" y="221"/>
                  </a:lnTo>
                  <a:lnTo>
                    <a:pt x="805" y="266"/>
                  </a:lnTo>
                  <a:lnTo>
                    <a:pt x="821" y="315"/>
                  </a:lnTo>
                  <a:lnTo>
                    <a:pt x="831" y="364"/>
                  </a:lnTo>
                  <a:lnTo>
                    <a:pt x="834" y="417"/>
                  </a:lnTo>
                  <a:lnTo>
                    <a:pt x="831" y="470"/>
                  </a:lnTo>
                  <a:lnTo>
                    <a:pt x="821" y="519"/>
                  </a:lnTo>
                  <a:lnTo>
                    <a:pt x="805" y="568"/>
                  </a:lnTo>
                  <a:lnTo>
                    <a:pt x="785" y="613"/>
                  </a:lnTo>
                  <a:lnTo>
                    <a:pt x="759" y="655"/>
                  </a:lnTo>
                  <a:lnTo>
                    <a:pt x="728" y="694"/>
                  </a:lnTo>
                  <a:lnTo>
                    <a:pt x="694" y="729"/>
                  </a:lnTo>
                  <a:lnTo>
                    <a:pt x="655" y="759"/>
                  </a:lnTo>
                  <a:lnTo>
                    <a:pt x="612" y="785"/>
                  </a:lnTo>
                  <a:lnTo>
                    <a:pt x="567" y="806"/>
                  </a:lnTo>
                  <a:lnTo>
                    <a:pt x="520" y="822"/>
                  </a:lnTo>
                  <a:lnTo>
                    <a:pt x="469" y="831"/>
                  </a:lnTo>
                  <a:lnTo>
                    <a:pt x="417" y="834"/>
                  </a:lnTo>
                  <a:lnTo>
                    <a:pt x="365" y="831"/>
                  </a:lnTo>
                  <a:lnTo>
                    <a:pt x="314" y="822"/>
                  </a:lnTo>
                  <a:lnTo>
                    <a:pt x="266" y="806"/>
                  </a:lnTo>
                  <a:lnTo>
                    <a:pt x="221" y="785"/>
                  </a:lnTo>
                  <a:lnTo>
                    <a:pt x="179" y="759"/>
                  </a:lnTo>
                  <a:lnTo>
                    <a:pt x="140" y="729"/>
                  </a:lnTo>
                  <a:lnTo>
                    <a:pt x="105" y="694"/>
                  </a:lnTo>
                  <a:lnTo>
                    <a:pt x="75" y="655"/>
                  </a:lnTo>
                  <a:lnTo>
                    <a:pt x="48" y="613"/>
                  </a:lnTo>
                  <a:lnTo>
                    <a:pt x="27" y="568"/>
                  </a:lnTo>
                  <a:lnTo>
                    <a:pt x="12" y="519"/>
                  </a:lnTo>
                  <a:lnTo>
                    <a:pt x="3" y="470"/>
                  </a:lnTo>
                  <a:lnTo>
                    <a:pt x="0" y="417"/>
                  </a:lnTo>
                  <a:lnTo>
                    <a:pt x="3" y="364"/>
                  </a:lnTo>
                  <a:lnTo>
                    <a:pt x="12" y="315"/>
                  </a:lnTo>
                  <a:lnTo>
                    <a:pt x="27" y="266"/>
                  </a:lnTo>
                  <a:lnTo>
                    <a:pt x="48" y="221"/>
                  </a:lnTo>
                  <a:lnTo>
                    <a:pt x="74" y="179"/>
                  </a:lnTo>
                  <a:lnTo>
                    <a:pt x="104" y="140"/>
                  </a:lnTo>
                  <a:lnTo>
                    <a:pt x="139" y="105"/>
                  </a:lnTo>
                  <a:lnTo>
                    <a:pt x="178" y="74"/>
                  </a:lnTo>
                  <a:lnTo>
                    <a:pt x="220" y="48"/>
                  </a:lnTo>
                  <a:lnTo>
                    <a:pt x="265" y="28"/>
                  </a:lnTo>
                  <a:lnTo>
                    <a:pt x="314" y="12"/>
                  </a:lnTo>
                  <a:lnTo>
                    <a:pt x="364" y="3"/>
                  </a:lnTo>
                  <a:lnTo>
                    <a:pt x="4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n-lt"/>
                <a:ea typeface="+mn-ea"/>
                <a:cs typeface="+mn-ea"/>
                <a:sym typeface="+mn-lt"/>
              </a:endParaRPr>
            </a:p>
          </p:txBody>
        </p:sp>
      </p:grpSp>
      <p:sp>
        <p:nvSpPr>
          <p:cNvPr id="30" name="Inhaltsplatzhalter 4">
            <a:extLst>
              <a:ext uri="{FF2B5EF4-FFF2-40B4-BE49-F238E27FC236}">
                <a16:creationId xmlns:a16="http://schemas.microsoft.com/office/drawing/2014/main" id="{994EF49D-762D-41C1-9B05-31EBC3AAC95B}"/>
              </a:ext>
            </a:extLst>
          </p:cNvPr>
          <p:cNvSpPr txBox="1">
            <a:spLocks/>
          </p:cNvSpPr>
          <p:nvPr/>
        </p:nvSpPr>
        <p:spPr>
          <a:xfrm>
            <a:off x="186984" y="1102939"/>
            <a:ext cx="3850428" cy="92333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b="1" dirty="0">
                <a:solidFill>
                  <a:schemeClr val="accent2"/>
                </a:solidFill>
                <a:latin typeface="+mn-lt"/>
                <a:cs typeface="+mn-ea"/>
                <a:sym typeface="+mn-lt"/>
              </a:rPr>
              <a:t> Root Complex(RC)</a:t>
            </a:r>
            <a:br>
              <a:rPr lang="en-US" sz="1400" b="1" dirty="0">
                <a:solidFill>
                  <a:schemeClr val="accent2"/>
                </a:solidFill>
                <a:latin typeface="+mn-lt"/>
                <a:cs typeface="+mn-ea"/>
                <a:sym typeface="+mn-lt"/>
              </a:rPr>
            </a:br>
            <a:br>
              <a:rPr lang="en-US" sz="1400" b="1" dirty="0">
                <a:solidFill>
                  <a:schemeClr val="accent2"/>
                </a:solidFill>
                <a:latin typeface="+mn-lt"/>
                <a:cs typeface="+mn-ea"/>
                <a:sym typeface="+mn-lt"/>
              </a:rPr>
            </a:br>
            <a:r>
              <a:rPr lang="en-US" altLang="zh-CN" sz="1100" dirty="0">
                <a:solidFill>
                  <a:schemeClr val="bg1">
                    <a:lumMod val="65000"/>
                  </a:schemeClr>
                </a:solidFill>
                <a:latin typeface="+mn-lt"/>
                <a:cs typeface="+mn-ea"/>
                <a:sym typeface="+mn-lt"/>
              </a:rPr>
              <a:t>CPU/</a:t>
            </a:r>
            <a:r>
              <a:rPr lang="zh-CN" altLang="en-US" sz="1100" dirty="0">
                <a:solidFill>
                  <a:schemeClr val="bg1">
                    <a:lumMod val="65000"/>
                  </a:schemeClr>
                </a:solidFill>
                <a:latin typeface="+mn-lt"/>
                <a:cs typeface="+mn-ea"/>
                <a:sym typeface="+mn-lt"/>
              </a:rPr>
              <a:t>内存子系统连接到</a:t>
            </a:r>
            <a:r>
              <a:rPr lang="en-US" altLang="zh-CN" sz="1100" dirty="0">
                <a:solidFill>
                  <a:schemeClr val="bg1">
                    <a:lumMod val="65000"/>
                  </a:schemeClr>
                </a:solidFill>
                <a:latin typeface="+mn-lt"/>
                <a:cs typeface="+mn-ea"/>
                <a:sym typeface="+mn-lt"/>
              </a:rPr>
              <a:t>I/O</a:t>
            </a:r>
            <a:r>
              <a:rPr lang="zh-CN" altLang="en-US" sz="1100" dirty="0">
                <a:solidFill>
                  <a:schemeClr val="bg1">
                    <a:lumMod val="65000"/>
                  </a:schemeClr>
                </a:solidFill>
                <a:latin typeface="+mn-lt"/>
                <a:cs typeface="+mn-ea"/>
                <a:sym typeface="+mn-lt"/>
              </a:rPr>
              <a:t>设备层次的根</a:t>
            </a:r>
            <a:endParaRPr lang="en-US" altLang="zh-CN" sz="1100" dirty="0">
              <a:solidFill>
                <a:schemeClr val="bg1">
                  <a:lumMod val="65000"/>
                </a:schemeClr>
              </a:solidFill>
              <a:latin typeface="+mn-lt"/>
              <a:cs typeface="+mn-ea"/>
              <a:sym typeface="+mn-lt"/>
            </a:endParaRPr>
          </a:p>
          <a:p>
            <a:pPr marL="0" indent="0" algn="r">
              <a:lnSpc>
                <a:spcPct val="100000"/>
              </a:lnSpc>
              <a:spcAft>
                <a:spcPts val="1200"/>
              </a:spcAft>
              <a:buNone/>
            </a:pPr>
            <a:r>
              <a:rPr lang="zh-CN" altLang="en-US" sz="1100" dirty="0">
                <a:solidFill>
                  <a:schemeClr val="bg1">
                    <a:lumMod val="65000"/>
                  </a:schemeClr>
                </a:solidFill>
                <a:latin typeface="+mn-lt"/>
                <a:cs typeface="+mn-ea"/>
                <a:sym typeface="+mn-lt"/>
              </a:rPr>
              <a:t>支持多个</a:t>
            </a:r>
            <a:r>
              <a:rPr lang="en-US" altLang="zh-CN" sz="1100" dirty="0">
                <a:solidFill>
                  <a:schemeClr val="bg1">
                    <a:lumMod val="65000"/>
                  </a:schemeClr>
                </a:solidFill>
                <a:latin typeface="+mn-lt"/>
                <a:cs typeface="+mn-ea"/>
                <a:sym typeface="+mn-lt"/>
              </a:rPr>
              <a:t>PCIe</a:t>
            </a:r>
            <a:r>
              <a:rPr lang="zh-CN" altLang="en-US" sz="1100" dirty="0">
                <a:solidFill>
                  <a:schemeClr val="bg1">
                    <a:lumMod val="65000"/>
                  </a:schemeClr>
                </a:solidFill>
                <a:latin typeface="+mn-lt"/>
                <a:cs typeface="+mn-ea"/>
                <a:sym typeface="+mn-lt"/>
              </a:rPr>
              <a:t>端口</a:t>
            </a:r>
            <a:endParaRPr lang="en-US" sz="1100" dirty="0">
              <a:solidFill>
                <a:schemeClr val="bg1">
                  <a:lumMod val="65000"/>
                </a:schemeClr>
              </a:solidFill>
              <a:latin typeface="+mn-lt"/>
              <a:cs typeface="+mn-ea"/>
              <a:sym typeface="+mn-lt"/>
            </a:endParaRPr>
          </a:p>
        </p:txBody>
      </p:sp>
      <p:sp>
        <p:nvSpPr>
          <p:cNvPr id="31" name="Inhaltsplatzhalter 4">
            <a:extLst>
              <a:ext uri="{FF2B5EF4-FFF2-40B4-BE49-F238E27FC236}">
                <a16:creationId xmlns:a16="http://schemas.microsoft.com/office/drawing/2014/main" id="{2F336FCC-BEE3-4E92-87CB-52E7C11E91CA}"/>
              </a:ext>
            </a:extLst>
          </p:cNvPr>
          <p:cNvSpPr txBox="1">
            <a:spLocks/>
          </p:cNvSpPr>
          <p:nvPr/>
        </p:nvSpPr>
        <p:spPr>
          <a:xfrm>
            <a:off x="232154" y="5355293"/>
            <a:ext cx="3850428" cy="53860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b="1" dirty="0">
                <a:solidFill>
                  <a:schemeClr val="accent1"/>
                </a:solidFill>
                <a:latin typeface="+mn-lt"/>
                <a:cs typeface="+mn-ea"/>
                <a:sym typeface="+mn-lt"/>
              </a:rPr>
              <a:t>Switch</a:t>
            </a:r>
          </a:p>
          <a:p>
            <a:pPr marL="0" indent="0" algn="r">
              <a:lnSpc>
                <a:spcPct val="100000"/>
              </a:lnSpc>
              <a:spcAft>
                <a:spcPts val="1200"/>
              </a:spcAft>
              <a:buNone/>
            </a:pPr>
            <a:r>
              <a:rPr lang="zh-CN" altLang="en-US" sz="1100" dirty="0">
                <a:solidFill>
                  <a:schemeClr val="bg1">
                    <a:lumMod val="65000"/>
                  </a:schemeClr>
                </a:solidFill>
                <a:latin typeface="+mn-lt"/>
                <a:cs typeface="+mn-ea"/>
                <a:sym typeface="+mn-lt"/>
              </a:rPr>
              <a:t>多个虚拟</a:t>
            </a:r>
            <a:r>
              <a:rPr lang="en-US" altLang="zh-CN" sz="1100" dirty="0">
                <a:solidFill>
                  <a:schemeClr val="bg1">
                    <a:lumMod val="65000"/>
                  </a:schemeClr>
                </a:solidFill>
                <a:latin typeface="+mn-lt"/>
                <a:cs typeface="+mn-ea"/>
                <a:sym typeface="+mn-lt"/>
              </a:rPr>
              <a:t>PCI</a:t>
            </a:r>
            <a:r>
              <a:rPr lang="zh-CN" altLang="en-US" sz="1100" dirty="0">
                <a:solidFill>
                  <a:schemeClr val="bg1">
                    <a:lumMod val="65000"/>
                  </a:schemeClr>
                </a:solidFill>
                <a:latin typeface="+mn-lt"/>
                <a:cs typeface="+mn-ea"/>
                <a:sym typeface="+mn-lt"/>
              </a:rPr>
              <a:t>到</a:t>
            </a:r>
            <a:r>
              <a:rPr lang="en-US" altLang="zh-CN" sz="1100" dirty="0">
                <a:solidFill>
                  <a:schemeClr val="bg1">
                    <a:lumMod val="65000"/>
                  </a:schemeClr>
                </a:solidFill>
                <a:latin typeface="+mn-lt"/>
                <a:cs typeface="+mn-ea"/>
                <a:sym typeface="+mn-lt"/>
              </a:rPr>
              <a:t>PCI</a:t>
            </a:r>
            <a:r>
              <a:rPr lang="zh-CN" altLang="en-US" sz="1100" dirty="0">
                <a:solidFill>
                  <a:schemeClr val="bg1">
                    <a:lumMod val="65000"/>
                  </a:schemeClr>
                </a:solidFill>
                <a:latin typeface="+mn-lt"/>
                <a:cs typeface="+mn-ea"/>
                <a:sym typeface="+mn-lt"/>
              </a:rPr>
              <a:t>桥接设备的逻辑组合</a:t>
            </a:r>
            <a:endParaRPr lang="en-US" sz="1100" dirty="0">
              <a:solidFill>
                <a:schemeClr val="bg1">
                  <a:lumMod val="65000"/>
                </a:schemeClr>
              </a:solidFill>
              <a:latin typeface="+mn-lt"/>
              <a:cs typeface="+mn-ea"/>
              <a:sym typeface="+mn-lt"/>
            </a:endParaRPr>
          </a:p>
        </p:txBody>
      </p:sp>
      <p:sp>
        <p:nvSpPr>
          <p:cNvPr id="32" name="Inhaltsplatzhalter 4">
            <a:extLst>
              <a:ext uri="{FF2B5EF4-FFF2-40B4-BE49-F238E27FC236}">
                <a16:creationId xmlns:a16="http://schemas.microsoft.com/office/drawing/2014/main" id="{0550F8AE-5657-4867-BB5F-17EC825A0894}"/>
              </a:ext>
            </a:extLst>
          </p:cNvPr>
          <p:cNvSpPr txBox="1">
            <a:spLocks/>
          </p:cNvSpPr>
          <p:nvPr/>
        </p:nvSpPr>
        <p:spPr>
          <a:xfrm>
            <a:off x="7658636" y="1102939"/>
            <a:ext cx="3850428" cy="60016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chemeClr val="accent3"/>
                </a:solidFill>
                <a:latin typeface="+mn-lt"/>
                <a:cs typeface="+mn-ea"/>
                <a:sym typeface="+mn-lt"/>
              </a:rPr>
              <a:t> Endpoints (I/O devices)</a:t>
            </a:r>
            <a:br>
              <a:rPr lang="en-US" sz="1400" b="1" dirty="0">
                <a:solidFill>
                  <a:schemeClr val="accent2"/>
                </a:solidFill>
                <a:latin typeface="+mn-lt"/>
                <a:cs typeface="+mn-ea"/>
                <a:sym typeface="+mn-lt"/>
              </a:rPr>
            </a:br>
            <a:br>
              <a:rPr lang="en-US" sz="1400" b="1" dirty="0">
                <a:solidFill>
                  <a:schemeClr val="accent1"/>
                </a:solidFill>
                <a:latin typeface="+mn-lt"/>
                <a:cs typeface="+mn-ea"/>
                <a:sym typeface="+mn-lt"/>
              </a:rPr>
            </a:br>
            <a:r>
              <a:rPr lang="en-US" sz="1100" dirty="0">
                <a:solidFill>
                  <a:schemeClr val="bg1">
                    <a:lumMod val="65000"/>
                  </a:schemeClr>
                </a:solidFill>
                <a:latin typeface="+mn-lt"/>
                <a:cs typeface="+mn-ea"/>
                <a:sym typeface="+mn-lt"/>
              </a:rPr>
              <a:t>PCI</a:t>
            </a:r>
            <a:r>
              <a:rPr lang="en-US" altLang="zh-CN" sz="1100" dirty="0">
                <a:solidFill>
                  <a:schemeClr val="bg1">
                    <a:lumMod val="65000"/>
                  </a:schemeClr>
                </a:solidFill>
                <a:latin typeface="+mn-lt"/>
                <a:cs typeface="+mn-ea"/>
                <a:sym typeface="+mn-lt"/>
              </a:rPr>
              <a:t>e</a:t>
            </a:r>
            <a:r>
              <a:rPr lang="zh-CN" altLang="en-US" sz="1100" dirty="0">
                <a:solidFill>
                  <a:schemeClr val="bg1">
                    <a:lumMod val="65000"/>
                  </a:schemeClr>
                </a:solidFill>
                <a:latin typeface="+mn-lt"/>
                <a:cs typeface="+mn-ea"/>
                <a:sym typeface="+mn-lt"/>
              </a:rPr>
              <a:t>终端设备，如图形控制器，</a:t>
            </a:r>
            <a:r>
              <a:rPr lang="en-US" altLang="zh-CN" sz="1100" dirty="0">
                <a:solidFill>
                  <a:schemeClr val="bg1">
                    <a:lumMod val="65000"/>
                  </a:schemeClr>
                </a:solidFill>
                <a:latin typeface="+mn-lt"/>
                <a:cs typeface="+mn-ea"/>
                <a:sym typeface="+mn-lt"/>
              </a:rPr>
              <a:t>USB</a:t>
            </a:r>
            <a:r>
              <a:rPr lang="zh-CN" altLang="en-US" sz="1100" dirty="0">
                <a:solidFill>
                  <a:schemeClr val="bg1">
                    <a:lumMod val="65000"/>
                  </a:schemeClr>
                </a:solidFill>
                <a:latin typeface="+mn-lt"/>
                <a:cs typeface="+mn-ea"/>
                <a:sym typeface="+mn-lt"/>
              </a:rPr>
              <a:t>控制器等</a:t>
            </a:r>
            <a:endParaRPr lang="en-US" sz="1100" dirty="0">
              <a:solidFill>
                <a:schemeClr val="bg1">
                  <a:lumMod val="65000"/>
                </a:schemeClr>
              </a:solidFill>
              <a:latin typeface="+mn-lt"/>
              <a:cs typeface="+mn-ea"/>
              <a:sym typeface="+mn-lt"/>
            </a:endParaRPr>
          </a:p>
        </p:txBody>
      </p:sp>
      <p:sp>
        <p:nvSpPr>
          <p:cNvPr id="33" name="Inhaltsplatzhalter 4">
            <a:extLst>
              <a:ext uri="{FF2B5EF4-FFF2-40B4-BE49-F238E27FC236}">
                <a16:creationId xmlns:a16="http://schemas.microsoft.com/office/drawing/2014/main" id="{9904928D-3BCD-4A22-9B0E-867BAD1D2D06}"/>
              </a:ext>
            </a:extLst>
          </p:cNvPr>
          <p:cNvSpPr txBox="1">
            <a:spLocks/>
          </p:cNvSpPr>
          <p:nvPr/>
        </p:nvSpPr>
        <p:spPr>
          <a:xfrm>
            <a:off x="7658636" y="5355293"/>
            <a:ext cx="3850428" cy="60016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chemeClr val="accent4"/>
                </a:solidFill>
                <a:latin typeface="+mn-lt"/>
                <a:cs typeface="+mn-ea"/>
                <a:sym typeface="+mn-lt"/>
              </a:rPr>
              <a:t>PCI Express to PCI/PCI-X Bridge</a:t>
            </a:r>
            <a:br>
              <a:rPr lang="en-US" sz="1400" b="1" dirty="0">
                <a:solidFill>
                  <a:schemeClr val="accent3"/>
                </a:solidFill>
                <a:latin typeface="+mn-lt"/>
                <a:cs typeface="+mn-ea"/>
                <a:sym typeface="+mn-lt"/>
              </a:rPr>
            </a:br>
            <a:br>
              <a:rPr lang="en-US" sz="1400" b="1" dirty="0">
                <a:solidFill>
                  <a:schemeClr val="accent1"/>
                </a:solidFill>
                <a:latin typeface="+mn-lt"/>
                <a:cs typeface="+mn-ea"/>
                <a:sym typeface="+mn-lt"/>
              </a:rPr>
            </a:br>
            <a:r>
              <a:rPr lang="zh-CN" altLang="en-US" sz="1100" dirty="0">
                <a:solidFill>
                  <a:schemeClr val="bg1">
                    <a:lumMod val="65000"/>
                  </a:schemeClr>
                </a:solidFill>
                <a:latin typeface="+mn-lt"/>
                <a:cs typeface="+mn-ea"/>
                <a:sym typeface="+mn-lt"/>
              </a:rPr>
              <a:t>提供</a:t>
            </a:r>
            <a:r>
              <a:rPr lang="en-US" sz="1100" dirty="0">
                <a:solidFill>
                  <a:schemeClr val="bg1">
                    <a:lumMod val="65000"/>
                  </a:schemeClr>
                </a:solidFill>
                <a:latin typeface="+mn-lt"/>
                <a:cs typeface="+mn-ea"/>
                <a:sym typeface="+mn-lt"/>
              </a:rPr>
              <a:t>PCI Express</a:t>
            </a:r>
            <a:r>
              <a:rPr lang="zh-CN" altLang="en-US" sz="1100" dirty="0">
                <a:solidFill>
                  <a:schemeClr val="bg1">
                    <a:lumMod val="65000"/>
                  </a:schemeClr>
                </a:solidFill>
                <a:latin typeface="+mn-lt"/>
                <a:cs typeface="+mn-ea"/>
                <a:sym typeface="+mn-lt"/>
              </a:rPr>
              <a:t>结构和</a:t>
            </a:r>
            <a:r>
              <a:rPr lang="en-US" sz="1100" dirty="0">
                <a:solidFill>
                  <a:schemeClr val="bg1">
                    <a:lumMod val="65000"/>
                  </a:schemeClr>
                </a:solidFill>
                <a:latin typeface="+mn-lt"/>
                <a:cs typeface="+mn-ea"/>
                <a:sym typeface="+mn-lt"/>
              </a:rPr>
              <a:t>PCI/PCI-X</a:t>
            </a:r>
            <a:r>
              <a:rPr lang="zh-CN" altLang="en-US" sz="1100" dirty="0">
                <a:solidFill>
                  <a:schemeClr val="bg1">
                    <a:lumMod val="65000"/>
                  </a:schemeClr>
                </a:solidFill>
                <a:latin typeface="+mn-lt"/>
                <a:cs typeface="+mn-ea"/>
                <a:sym typeface="+mn-lt"/>
              </a:rPr>
              <a:t>层次结构之间的连接</a:t>
            </a:r>
            <a:endParaRPr lang="en-US" sz="1100" dirty="0">
              <a:solidFill>
                <a:schemeClr val="bg1">
                  <a:lumMod val="65000"/>
                </a:schemeClr>
              </a:solidFill>
              <a:latin typeface="+mn-lt"/>
              <a:cs typeface="+mn-ea"/>
              <a:sym typeface="+mn-lt"/>
            </a:endParaRPr>
          </a:p>
        </p:txBody>
      </p:sp>
    </p:spTree>
    <p:extLst>
      <p:ext uri="{BB962C8B-B14F-4D97-AF65-F5344CB8AC3E}">
        <p14:creationId xmlns:p14="http://schemas.microsoft.com/office/powerpoint/2010/main" val="203422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zh-CN" altLang="en-US" sz="3000" b="1" dirty="0">
                <a:solidFill>
                  <a:srgbClr val="C00000"/>
                </a:solidFill>
                <a:latin typeface="微软雅黑" panose="020B0503020204020204" pitchFamily="34" charset="-122"/>
                <a:ea typeface="微软雅黑" panose="020B0503020204020204" pitchFamily="34" charset="-122"/>
              </a:rPr>
              <a:t>概述 </a:t>
            </a:r>
            <a:r>
              <a:rPr lang="en-US" altLang="zh-CN" sz="30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PCIe Architecture</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5237D41-0579-43AC-BEE4-5E8328A8E4DB}"/>
              </a:ext>
            </a:extLst>
          </p:cNvPr>
          <p:cNvPicPr>
            <a:picLocks noChangeAspect="1"/>
          </p:cNvPicPr>
          <p:nvPr/>
        </p:nvPicPr>
        <p:blipFill>
          <a:blip r:embed="rId2"/>
          <a:stretch>
            <a:fillRect/>
          </a:stretch>
        </p:blipFill>
        <p:spPr>
          <a:xfrm>
            <a:off x="7655441" y="2120998"/>
            <a:ext cx="4500336" cy="1743170"/>
          </a:xfrm>
          <a:prstGeom prst="rect">
            <a:avLst/>
          </a:prstGeom>
        </p:spPr>
      </p:pic>
      <p:sp>
        <p:nvSpPr>
          <p:cNvPr id="6" name="矩形 5">
            <a:extLst>
              <a:ext uri="{FF2B5EF4-FFF2-40B4-BE49-F238E27FC236}">
                <a16:creationId xmlns:a16="http://schemas.microsoft.com/office/drawing/2014/main" id="{60DCE0B4-B8D6-40FB-A6D3-478EE906339E}"/>
              </a:ext>
            </a:extLst>
          </p:cNvPr>
          <p:cNvSpPr/>
          <p:nvPr/>
        </p:nvSpPr>
        <p:spPr>
          <a:xfrm>
            <a:off x="2529280" y="4331199"/>
            <a:ext cx="4500598" cy="734053"/>
          </a:xfrm>
          <a:prstGeom prst="rect">
            <a:avLst/>
          </a:prstGeom>
          <a:gradFill flip="none" rotWithShape="1">
            <a:gsLst>
              <a:gs pos="0">
                <a:srgbClr val="9B4767"/>
              </a:gs>
              <a:gs pos="5000">
                <a:srgbClr val="76364E"/>
              </a:gs>
              <a:gs pos="11000">
                <a:srgbClr val="AE5074"/>
              </a:gs>
              <a:gs pos="100000">
                <a:srgbClr val="AE5074"/>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 name="矩形 6">
            <a:extLst>
              <a:ext uri="{FF2B5EF4-FFF2-40B4-BE49-F238E27FC236}">
                <a16:creationId xmlns:a16="http://schemas.microsoft.com/office/drawing/2014/main" id="{A236045B-668D-491B-8D5C-0D8591B2EEFE}"/>
              </a:ext>
            </a:extLst>
          </p:cNvPr>
          <p:cNvSpPr/>
          <p:nvPr/>
        </p:nvSpPr>
        <p:spPr>
          <a:xfrm>
            <a:off x="2629374" y="3455622"/>
            <a:ext cx="4389313" cy="623137"/>
          </a:xfrm>
          <a:prstGeom prst="rect">
            <a:avLst/>
          </a:prstGeom>
          <a:gradFill flip="none" rotWithShape="1">
            <a:gsLst>
              <a:gs pos="0">
                <a:srgbClr val="D34D80"/>
              </a:gs>
              <a:gs pos="5000">
                <a:srgbClr val="CD336E"/>
              </a:gs>
              <a:gs pos="10000">
                <a:srgbClr val="E565B1"/>
              </a:gs>
              <a:gs pos="100000">
                <a:srgbClr val="E565B1"/>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 name="矩形 7">
            <a:extLst>
              <a:ext uri="{FF2B5EF4-FFF2-40B4-BE49-F238E27FC236}">
                <a16:creationId xmlns:a16="http://schemas.microsoft.com/office/drawing/2014/main" id="{ADA2C952-E2CB-4BC2-8C0E-4A2E3AE613AC}"/>
              </a:ext>
            </a:extLst>
          </p:cNvPr>
          <p:cNvSpPr/>
          <p:nvPr/>
        </p:nvSpPr>
        <p:spPr>
          <a:xfrm>
            <a:off x="2503830" y="2690084"/>
            <a:ext cx="4500336" cy="599045"/>
          </a:xfrm>
          <a:prstGeom prst="rect">
            <a:avLst/>
          </a:prstGeom>
          <a:gradFill flip="none" rotWithShape="1">
            <a:gsLst>
              <a:gs pos="0">
                <a:srgbClr val="3B5891"/>
              </a:gs>
              <a:gs pos="5000">
                <a:srgbClr val="344D80"/>
              </a:gs>
              <a:gs pos="10000">
                <a:srgbClr val="4A6EB6"/>
              </a:gs>
              <a:gs pos="100000">
                <a:srgbClr val="6785C1"/>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 name="矩形 8">
            <a:extLst>
              <a:ext uri="{FF2B5EF4-FFF2-40B4-BE49-F238E27FC236}">
                <a16:creationId xmlns:a16="http://schemas.microsoft.com/office/drawing/2014/main" id="{D0325098-D0F8-43B7-B0FC-02A1F6C7DD33}"/>
              </a:ext>
            </a:extLst>
          </p:cNvPr>
          <p:cNvSpPr/>
          <p:nvPr/>
        </p:nvSpPr>
        <p:spPr>
          <a:xfrm>
            <a:off x="2411760" y="1976805"/>
            <a:ext cx="4608512" cy="591699"/>
          </a:xfrm>
          <a:prstGeom prst="rect">
            <a:avLst/>
          </a:prstGeom>
          <a:gradFill flip="none" rotWithShape="1">
            <a:gsLst>
              <a:gs pos="0">
                <a:srgbClr val="4BACC6">
                  <a:shade val="30000"/>
                  <a:satMod val="115000"/>
                </a:srgbClr>
              </a:gs>
              <a:gs pos="5000">
                <a:srgbClr val="2D7A8F"/>
              </a:gs>
              <a:gs pos="10000">
                <a:srgbClr val="40ADCB"/>
              </a:gs>
              <a:gs pos="100000">
                <a:srgbClr val="4BACC6">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 name="矩形 5">
            <a:extLst>
              <a:ext uri="{FF2B5EF4-FFF2-40B4-BE49-F238E27FC236}">
                <a16:creationId xmlns:a16="http://schemas.microsoft.com/office/drawing/2014/main" id="{C5171B1E-C284-4730-A5C0-760C07AE4FDA}"/>
              </a:ext>
            </a:extLst>
          </p:cNvPr>
          <p:cNvSpPr/>
          <p:nvPr/>
        </p:nvSpPr>
        <p:spPr>
          <a:xfrm>
            <a:off x="-110294" y="5673306"/>
            <a:ext cx="3278138" cy="892296"/>
          </a:xfrm>
          <a:custGeom>
            <a:avLst/>
            <a:gdLst>
              <a:gd name="connsiteX0" fmla="*/ 0 w 2376264"/>
              <a:gd name="connsiteY0" fmla="*/ 0 h 792088"/>
              <a:gd name="connsiteX1" fmla="*/ 2376264 w 2376264"/>
              <a:gd name="connsiteY1" fmla="*/ 0 h 792088"/>
              <a:gd name="connsiteX2" fmla="*/ 2376264 w 2376264"/>
              <a:gd name="connsiteY2" fmla="*/ 792088 h 792088"/>
              <a:gd name="connsiteX3" fmla="*/ 0 w 2376264"/>
              <a:gd name="connsiteY3" fmla="*/ 792088 h 792088"/>
              <a:gd name="connsiteX4" fmla="*/ 0 w 2376264"/>
              <a:gd name="connsiteY4" fmla="*/ 0 h 792088"/>
              <a:gd name="connsiteX0" fmla="*/ 751562 w 3127826"/>
              <a:gd name="connsiteY0" fmla="*/ 0 h 792088"/>
              <a:gd name="connsiteX1" fmla="*/ 3127826 w 3127826"/>
              <a:gd name="connsiteY1" fmla="*/ 0 h 792088"/>
              <a:gd name="connsiteX2" fmla="*/ 3127826 w 3127826"/>
              <a:gd name="connsiteY2" fmla="*/ 792088 h 792088"/>
              <a:gd name="connsiteX3" fmla="*/ 0 w 3127826"/>
              <a:gd name="connsiteY3" fmla="*/ 453885 h 792088"/>
              <a:gd name="connsiteX4" fmla="*/ 751562 w 3127826"/>
              <a:gd name="connsiteY4" fmla="*/ 0 h 792088"/>
              <a:gd name="connsiteX0" fmla="*/ 1039660 w 3415924"/>
              <a:gd name="connsiteY0" fmla="*/ 0 h 792088"/>
              <a:gd name="connsiteX1" fmla="*/ 3415924 w 3415924"/>
              <a:gd name="connsiteY1" fmla="*/ 0 h 792088"/>
              <a:gd name="connsiteX2" fmla="*/ 3415924 w 3415924"/>
              <a:gd name="connsiteY2" fmla="*/ 792088 h 792088"/>
              <a:gd name="connsiteX3" fmla="*/ 0 w 3415924"/>
              <a:gd name="connsiteY3" fmla="*/ 666828 h 792088"/>
              <a:gd name="connsiteX4" fmla="*/ 1039660 w 3415924"/>
              <a:gd name="connsiteY4" fmla="*/ 0 h 792088"/>
              <a:gd name="connsiteX0" fmla="*/ 1039660 w 3415924"/>
              <a:gd name="connsiteY0" fmla="*/ 0 h 892296"/>
              <a:gd name="connsiteX1" fmla="*/ 3415924 w 3415924"/>
              <a:gd name="connsiteY1" fmla="*/ 0 h 892296"/>
              <a:gd name="connsiteX2" fmla="*/ 2814675 w 3415924"/>
              <a:gd name="connsiteY2" fmla="*/ 892296 h 892296"/>
              <a:gd name="connsiteX3" fmla="*/ 0 w 3415924"/>
              <a:gd name="connsiteY3" fmla="*/ 666828 h 892296"/>
              <a:gd name="connsiteX4" fmla="*/ 1039660 w 3415924"/>
              <a:gd name="connsiteY4" fmla="*/ 0 h 892296"/>
              <a:gd name="connsiteX0" fmla="*/ 1039660 w 3503606"/>
              <a:gd name="connsiteY0" fmla="*/ 0 h 892296"/>
              <a:gd name="connsiteX1" fmla="*/ 3503606 w 3503606"/>
              <a:gd name="connsiteY1" fmla="*/ 313151 h 892296"/>
              <a:gd name="connsiteX2" fmla="*/ 2814675 w 3503606"/>
              <a:gd name="connsiteY2" fmla="*/ 892296 h 892296"/>
              <a:gd name="connsiteX3" fmla="*/ 0 w 3503606"/>
              <a:gd name="connsiteY3" fmla="*/ 666828 h 892296"/>
              <a:gd name="connsiteX4" fmla="*/ 1039660 w 3503606"/>
              <a:gd name="connsiteY4" fmla="*/ 0 h 892296"/>
              <a:gd name="connsiteX0" fmla="*/ 1039660 w 3453502"/>
              <a:gd name="connsiteY0" fmla="*/ 0 h 892296"/>
              <a:gd name="connsiteX1" fmla="*/ 3453502 w 3453502"/>
              <a:gd name="connsiteY1" fmla="*/ 375781 h 892296"/>
              <a:gd name="connsiteX2" fmla="*/ 2814675 w 3453502"/>
              <a:gd name="connsiteY2" fmla="*/ 892296 h 892296"/>
              <a:gd name="connsiteX3" fmla="*/ 0 w 3453502"/>
              <a:gd name="connsiteY3" fmla="*/ 666828 h 892296"/>
              <a:gd name="connsiteX4" fmla="*/ 1039660 w 3453502"/>
              <a:gd name="connsiteY4" fmla="*/ 0 h 892296"/>
              <a:gd name="connsiteX0" fmla="*/ 814192 w 3228034"/>
              <a:gd name="connsiteY0" fmla="*/ 0 h 892296"/>
              <a:gd name="connsiteX1" fmla="*/ 3228034 w 3228034"/>
              <a:gd name="connsiteY1" fmla="*/ 375781 h 892296"/>
              <a:gd name="connsiteX2" fmla="*/ 2589207 w 3228034"/>
              <a:gd name="connsiteY2" fmla="*/ 892296 h 892296"/>
              <a:gd name="connsiteX3" fmla="*/ 0 w 3228034"/>
              <a:gd name="connsiteY3" fmla="*/ 579146 h 892296"/>
              <a:gd name="connsiteX4" fmla="*/ 814192 w 3228034"/>
              <a:gd name="connsiteY4" fmla="*/ 0 h 892296"/>
              <a:gd name="connsiteX0" fmla="*/ 864296 w 3278138"/>
              <a:gd name="connsiteY0" fmla="*/ 0 h 892296"/>
              <a:gd name="connsiteX1" fmla="*/ 3278138 w 3278138"/>
              <a:gd name="connsiteY1" fmla="*/ 375781 h 892296"/>
              <a:gd name="connsiteX2" fmla="*/ 2639311 w 3278138"/>
              <a:gd name="connsiteY2" fmla="*/ 892296 h 892296"/>
              <a:gd name="connsiteX3" fmla="*/ 0 w 3278138"/>
              <a:gd name="connsiteY3" fmla="*/ 579146 h 892296"/>
              <a:gd name="connsiteX4" fmla="*/ 864296 w 3278138"/>
              <a:gd name="connsiteY4" fmla="*/ 0 h 8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138" h="892296">
                <a:moveTo>
                  <a:pt x="864296" y="0"/>
                </a:moveTo>
                <a:lnTo>
                  <a:pt x="3278138" y="375781"/>
                </a:lnTo>
                <a:lnTo>
                  <a:pt x="2639311" y="892296"/>
                </a:lnTo>
                <a:lnTo>
                  <a:pt x="0" y="579146"/>
                </a:lnTo>
                <a:lnTo>
                  <a:pt x="864296" y="0"/>
                </a:lnTo>
                <a:close/>
              </a:path>
            </a:pathLst>
          </a:custGeom>
          <a:gradFill flip="none" rotWithShape="1">
            <a:gsLst>
              <a:gs pos="0">
                <a:sysClr val="windowText" lastClr="000000">
                  <a:lumMod val="75000"/>
                  <a:lumOff val="25000"/>
                  <a:shade val="30000"/>
                  <a:satMod val="115000"/>
                  <a:alpha val="29000"/>
                </a:sysClr>
              </a:gs>
              <a:gs pos="100000">
                <a:sysClr val="windowText" lastClr="000000">
                  <a:lumMod val="75000"/>
                  <a:lumOff val="25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立方体 11">
            <a:extLst>
              <a:ext uri="{FF2B5EF4-FFF2-40B4-BE49-F238E27FC236}">
                <a16:creationId xmlns:a16="http://schemas.microsoft.com/office/drawing/2014/main" id="{C8AD7842-3F0E-48FA-A55D-844854006FBD}"/>
              </a:ext>
            </a:extLst>
          </p:cNvPr>
          <p:cNvSpPr/>
          <p:nvPr/>
        </p:nvSpPr>
        <p:spPr>
          <a:xfrm flipH="1">
            <a:off x="791580" y="1387366"/>
            <a:ext cx="1859682" cy="4673384"/>
          </a:xfrm>
          <a:prstGeom prst="cube">
            <a:avLst>
              <a:gd name="adj" fmla="val 17693"/>
            </a:avLst>
          </a:prstGeom>
          <a:solidFill>
            <a:srgbClr val="E0E0E0"/>
          </a:soli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矩形 4">
            <a:extLst>
              <a:ext uri="{FF2B5EF4-FFF2-40B4-BE49-F238E27FC236}">
                <a16:creationId xmlns:a16="http://schemas.microsoft.com/office/drawing/2014/main" id="{0C34DE66-C7F4-4E76-88B3-FAF3329F9D3F}"/>
              </a:ext>
            </a:extLst>
          </p:cNvPr>
          <p:cNvSpPr/>
          <p:nvPr/>
        </p:nvSpPr>
        <p:spPr>
          <a:xfrm>
            <a:off x="-216532" y="1387365"/>
            <a:ext cx="1008112" cy="4894315"/>
          </a:xfrm>
          <a:custGeom>
            <a:avLst/>
            <a:gdLst>
              <a:gd name="connsiteX0" fmla="*/ 0 w 720080"/>
              <a:gd name="connsiteY0" fmla="*/ 0 h 4682144"/>
              <a:gd name="connsiteX1" fmla="*/ 720080 w 720080"/>
              <a:gd name="connsiteY1" fmla="*/ 0 h 4682144"/>
              <a:gd name="connsiteX2" fmla="*/ 720080 w 720080"/>
              <a:gd name="connsiteY2" fmla="*/ 4682144 h 4682144"/>
              <a:gd name="connsiteX3" fmla="*/ 0 w 720080"/>
              <a:gd name="connsiteY3" fmla="*/ 4682144 h 4682144"/>
              <a:gd name="connsiteX4" fmla="*/ 0 w 720080"/>
              <a:gd name="connsiteY4" fmla="*/ 0 h 4682144"/>
              <a:gd name="connsiteX0" fmla="*/ 25052 w 720080"/>
              <a:gd name="connsiteY0" fmla="*/ 325677 h 4682144"/>
              <a:gd name="connsiteX1" fmla="*/ 720080 w 720080"/>
              <a:gd name="connsiteY1" fmla="*/ 0 h 4682144"/>
              <a:gd name="connsiteX2" fmla="*/ 720080 w 720080"/>
              <a:gd name="connsiteY2" fmla="*/ 4682144 h 4682144"/>
              <a:gd name="connsiteX3" fmla="*/ 0 w 720080"/>
              <a:gd name="connsiteY3" fmla="*/ 4682144 h 4682144"/>
              <a:gd name="connsiteX4" fmla="*/ 25052 w 720080"/>
              <a:gd name="connsiteY4" fmla="*/ 325677 h 4682144"/>
              <a:gd name="connsiteX0" fmla="*/ 0 w 695028"/>
              <a:gd name="connsiteY0" fmla="*/ 325677 h 5095503"/>
              <a:gd name="connsiteX1" fmla="*/ 695028 w 695028"/>
              <a:gd name="connsiteY1" fmla="*/ 0 h 5095503"/>
              <a:gd name="connsiteX2" fmla="*/ 695028 w 695028"/>
              <a:gd name="connsiteY2" fmla="*/ 4682144 h 5095503"/>
              <a:gd name="connsiteX3" fmla="*/ 0 w 695028"/>
              <a:gd name="connsiteY3" fmla="*/ 5095503 h 5095503"/>
              <a:gd name="connsiteX4" fmla="*/ 0 w 695028"/>
              <a:gd name="connsiteY4" fmla="*/ 325677 h 5095503"/>
              <a:gd name="connsiteX0" fmla="*/ 0 w 695028"/>
              <a:gd name="connsiteY0" fmla="*/ 325677 h 5283394"/>
              <a:gd name="connsiteX1" fmla="*/ 695028 w 695028"/>
              <a:gd name="connsiteY1" fmla="*/ 0 h 5283394"/>
              <a:gd name="connsiteX2" fmla="*/ 695028 w 695028"/>
              <a:gd name="connsiteY2" fmla="*/ 4682144 h 5283394"/>
              <a:gd name="connsiteX3" fmla="*/ 50559 w 695028"/>
              <a:gd name="connsiteY3" fmla="*/ 5283394 h 5283394"/>
              <a:gd name="connsiteX4" fmla="*/ 0 w 695028"/>
              <a:gd name="connsiteY4" fmla="*/ 325677 h 52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028" h="5283394">
                <a:moveTo>
                  <a:pt x="0" y="325677"/>
                </a:moveTo>
                <a:lnTo>
                  <a:pt x="695028" y="0"/>
                </a:lnTo>
                <a:lnTo>
                  <a:pt x="695028" y="4682144"/>
                </a:lnTo>
                <a:lnTo>
                  <a:pt x="50559" y="5283394"/>
                </a:lnTo>
                <a:lnTo>
                  <a:pt x="0" y="325677"/>
                </a:lnTo>
                <a:close/>
              </a:path>
            </a:pathLst>
          </a:custGeom>
          <a:gradFill flip="none" rotWithShape="1">
            <a:gsLst>
              <a:gs pos="0">
                <a:sysClr val="windowText" lastClr="000000">
                  <a:lumMod val="75000"/>
                  <a:lumOff val="25000"/>
                  <a:shade val="30000"/>
                  <a:satMod val="115000"/>
                  <a:alpha val="55000"/>
                </a:sysClr>
              </a:gs>
              <a:gs pos="30000">
                <a:sysClr val="windowText" lastClr="000000">
                  <a:lumMod val="75000"/>
                  <a:lumOff val="25000"/>
                  <a:shade val="100000"/>
                  <a:satMod val="115000"/>
                  <a:alpha val="0"/>
                </a:sys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矩形 14">
            <a:extLst>
              <a:ext uri="{FF2B5EF4-FFF2-40B4-BE49-F238E27FC236}">
                <a16:creationId xmlns:a16="http://schemas.microsoft.com/office/drawing/2014/main" id="{1FD1AED8-72EF-49E5-BC5D-CF5249853E35}"/>
              </a:ext>
            </a:extLst>
          </p:cNvPr>
          <p:cNvSpPr/>
          <p:nvPr/>
        </p:nvSpPr>
        <p:spPr>
          <a:xfrm>
            <a:off x="1114042" y="1860788"/>
            <a:ext cx="1505500" cy="568510"/>
          </a:xfrm>
          <a:prstGeom prst="rect">
            <a:avLst/>
          </a:prstGeom>
          <a:gradFill flip="none" rotWithShape="1">
            <a:gsLst>
              <a:gs pos="100000">
                <a:srgbClr val="66B9D0"/>
              </a:gs>
              <a:gs pos="0">
                <a:srgbClr val="4BACC6">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矩形 7">
            <a:extLst>
              <a:ext uri="{FF2B5EF4-FFF2-40B4-BE49-F238E27FC236}">
                <a16:creationId xmlns:a16="http://schemas.microsoft.com/office/drawing/2014/main" id="{CD36A205-0D78-46F6-9D02-9786EE64C11A}"/>
              </a:ext>
            </a:extLst>
          </p:cNvPr>
          <p:cNvSpPr/>
          <p:nvPr/>
        </p:nvSpPr>
        <p:spPr>
          <a:xfrm>
            <a:off x="791580" y="1650125"/>
            <a:ext cx="322462" cy="770370"/>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25052 w 394470"/>
              <a:gd name="connsiteY3" fmla="*/ 757659 h 995653"/>
              <a:gd name="connsiteX4" fmla="*/ 0 w 394470"/>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70" h="995653">
                <a:moveTo>
                  <a:pt x="0" y="0"/>
                </a:moveTo>
                <a:lnTo>
                  <a:pt x="394470" y="275573"/>
                </a:lnTo>
                <a:lnTo>
                  <a:pt x="394470" y="995653"/>
                </a:lnTo>
                <a:lnTo>
                  <a:pt x="25052" y="757659"/>
                </a:lnTo>
                <a:lnTo>
                  <a:pt x="0"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7" name="组合 16">
            <a:extLst>
              <a:ext uri="{FF2B5EF4-FFF2-40B4-BE49-F238E27FC236}">
                <a16:creationId xmlns:a16="http://schemas.microsoft.com/office/drawing/2014/main" id="{889BD284-8087-4CE5-91DB-6D3F037060BA}"/>
              </a:ext>
            </a:extLst>
          </p:cNvPr>
          <p:cNvGrpSpPr/>
          <p:nvPr/>
        </p:nvGrpSpPr>
        <p:grpSpPr>
          <a:xfrm>
            <a:off x="6517695" y="2167635"/>
            <a:ext cx="1193704" cy="172000"/>
            <a:chOff x="7950296" y="2496608"/>
            <a:chExt cx="1193704" cy="172000"/>
          </a:xfrm>
        </p:grpSpPr>
        <p:sp>
          <p:nvSpPr>
            <p:cNvPr id="18" name="椭圆 17">
              <a:extLst>
                <a:ext uri="{FF2B5EF4-FFF2-40B4-BE49-F238E27FC236}">
                  <a16:creationId xmlns:a16="http://schemas.microsoft.com/office/drawing/2014/main" id="{92CD0617-CD61-4F37-A639-00A1C57364FB}"/>
                </a:ext>
              </a:extLst>
            </p:cNvPr>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任意多边形 56">
              <a:extLst>
                <a:ext uri="{FF2B5EF4-FFF2-40B4-BE49-F238E27FC236}">
                  <a16:creationId xmlns:a16="http://schemas.microsoft.com/office/drawing/2014/main" id="{6BB7D695-23AB-424C-BD11-3B99E8611F53}"/>
                </a:ext>
              </a:extLst>
            </p:cNvPr>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0" name="直接连接符 19">
              <a:extLst>
                <a:ext uri="{FF2B5EF4-FFF2-40B4-BE49-F238E27FC236}">
                  <a16:creationId xmlns:a16="http://schemas.microsoft.com/office/drawing/2014/main" id="{78B79A48-E15E-4094-9F58-C21C307CAD7D}"/>
                </a:ext>
              </a:extLst>
            </p:cNvPr>
            <p:cNvCxnSpPr/>
            <p:nvPr/>
          </p:nvCxnSpPr>
          <p:spPr>
            <a:xfrm flipV="1">
              <a:off x="8219356" y="2527110"/>
              <a:ext cx="924644" cy="34646"/>
            </a:xfrm>
            <a:prstGeom prst="line">
              <a:avLst/>
            </a:prstGeom>
            <a:noFill/>
            <a:ln w="25400" cap="flat" cmpd="sng" algn="ctr">
              <a:solidFill>
                <a:srgbClr val="4DADC7"/>
              </a:solidFill>
              <a:prstDash val="solid"/>
            </a:ln>
            <a:effectLst/>
          </p:spPr>
        </p:cxnSp>
      </p:grpSp>
      <p:sp>
        <p:nvSpPr>
          <p:cNvPr id="21" name="矩形 20">
            <a:extLst>
              <a:ext uri="{FF2B5EF4-FFF2-40B4-BE49-F238E27FC236}">
                <a16:creationId xmlns:a16="http://schemas.microsoft.com/office/drawing/2014/main" id="{8A7FA832-375B-42E9-9A14-F8A5F0B70F6F}"/>
              </a:ext>
            </a:extLst>
          </p:cNvPr>
          <p:cNvSpPr/>
          <p:nvPr/>
        </p:nvSpPr>
        <p:spPr>
          <a:xfrm>
            <a:off x="1093477" y="2611168"/>
            <a:ext cx="1526066" cy="572858"/>
          </a:xfrm>
          <a:prstGeom prst="rect">
            <a:avLst/>
          </a:prstGeom>
          <a:solidFill>
            <a:srgbClr val="6785C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7">
            <a:extLst>
              <a:ext uri="{FF2B5EF4-FFF2-40B4-BE49-F238E27FC236}">
                <a16:creationId xmlns:a16="http://schemas.microsoft.com/office/drawing/2014/main" id="{A2FDE544-5E47-4314-9594-7DBAC9B640DB}"/>
              </a:ext>
            </a:extLst>
          </p:cNvPr>
          <p:cNvSpPr/>
          <p:nvPr/>
        </p:nvSpPr>
        <p:spPr>
          <a:xfrm>
            <a:off x="791580" y="2406272"/>
            <a:ext cx="309936" cy="774126"/>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25052 w 381944"/>
              <a:gd name="connsiteY0" fmla="*/ 0 h 983127"/>
              <a:gd name="connsiteX1" fmla="*/ 381944 w 381944"/>
              <a:gd name="connsiteY1" fmla="*/ 263047 h 983127"/>
              <a:gd name="connsiteX2" fmla="*/ 381944 w 381944"/>
              <a:gd name="connsiteY2" fmla="*/ 983127 h 983127"/>
              <a:gd name="connsiteX3" fmla="*/ 0 w 381944"/>
              <a:gd name="connsiteY3" fmla="*/ 644924 h 983127"/>
              <a:gd name="connsiteX4" fmla="*/ 25052 w 381944"/>
              <a:gd name="connsiteY4" fmla="*/ 0 h 983127"/>
              <a:gd name="connsiteX0" fmla="*/ 12526 w 381944"/>
              <a:gd name="connsiteY0" fmla="*/ 0 h 995653"/>
              <a:gd name="connsiteX1" fmla="*/ 381944 w 381944"/>
              <a:gd name="connsiteY1" fmla="*/ 275573 h 995653"/>
              <a:gd name="connsiteX2" fmla="*/ 381944 w 381944"/>
              <a:gd name="connsiteY2" fmla="*/ 995653 h 995653"/>
              <a:gd name="connsiteX3" fmla="*/ 0 w 381944"/>
              <a:gd name="connsiteY3" fmla="*/ 657450 h 995653"/>
              <a:gd name="connsiteX4" fmla="*/ 12526 w 381944"/>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995653">
                <a:moveTo>
                  <a:pt x="12526" y="0"/>
                </a:moveTo>
                <a:lnTo>
                  <a:pt x="381944" y="275573"/>
                </a:lnTo>
                <a:lnTo>
                  <a:pt x="381944" y="995653"/>
                </a:lnTo>
                <a:lnTo>
                  <a:pt x="0" y="657450"/>
                </a:lnTo>
                <a:lnTo>
                  <a:pt x="12526" y="0"/>
                </a:lnTo>
                <a:close/>
              </a:path>
            </a:pathLst>
          </a:custGeom>
          <a:gradFill flip="none" rotWithShape="1">
            <a:gsLst>
              <a:gs pos="0">
                <a:srgbClr val="3B5891">
                  <a:shade val="30000"/>
                  <a:satMod val="115000"/>
                </a:srgbClr>
              </a:gs>
              <a:gs pos="50000">
                <a:srgbClr val="3B5891">
                  <a:shade val="67500"/>
                  <a:satMod val="115000"/>
                </a:srgbClr>
              </a:gs>
              <a:gs pos="100000">
                <a:srgbClr val="3B5891">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3" name="组合 22">
            <a:extLst>
              <a:ext uri="{FF2B5EF4-FFF2-40B4-BE49-F238E27FC236}">
                <a16:creationId xmlns:a16="http://schemas.microsoft.com/office/drawing/2014/main" id="{3B68E1EB-4A74-419A-B110-3D3EA64A0ABD}"/>
              </a:ext>
            </a:extLst>
          </p:cNvPr>
          <p:cNvGrpSpPr/>
          <p:nvPr/>
        </p:nvGrpSpPr>
        <p:grpSpPr>
          <a:xfrm>
            <a:off x="6533026" y="2992583"/>
            <a:ext cx="1193704" cy="172000"/>
            <a:chOff x="7950296" y="2496608"/>
            <a:chExt cx="1193704" cy="172000"/>
          </a:xfrm>
        </p:grpSpPr>
        <p:sp>
          <p:nvSpPr>
            <p:cNvPr id="24" name="椭圆 23">
              <a:extLst>
                <a:ext uri="{FF2B5EF4-FFF2-40B4-BE49-F238E27FC236}">
                  <a16:creationId xmlns:a16="http://schemas.microsoft.com/office/drawing/2014/main" id="{E1BD4AF4-FDBE-4EFE-89A5-881FE12E91A4}"/>
                </a:ext>
              </a:extLst>
            </p:cNvPr>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任意多边形 62">
              <a:extLst>
                <a:ext uri="{FF2B5EF4-FFF2-40B4-BE49-F238E27FC236}">
                  <a16:creationId xmlns:a16="http://schemas.microsoft.com/office/drawing/2014/main" id="{B81BE9F5-BC99-45DF-88DB-1998E3C5484B}"/>
                </a:ext>
              </a:extLst>
            </p:cNvPr>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2D7A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6" name="直接连接符 25">
              <a:extLst>
                <a:ext uri="{FF2B5EF4-FFF2-40B4-BE49-F238E27FC236}">
                  <a16:creationId xmlns:a16="http://schemas.microsoft.com/office/drawing/2014/main" id="{45D8C10F-8F83-4927-B0B4-B1940AB54B77}"/>
                </a:ext>
              </a:extLst>
            </p:cNvPr>
            <p:cNvCxnSpPr/>
            <p:nvPr/>
          </p:nvCxnSpPr>
          <p:spPr>
            <a:xfrm flipV="1">
              <a:off x="8219356" y="2527110"/>
              <a:ext cx="924644" cy="34646"/>
            </a:xfrm>
            <a:prstGeom prst="line">
              <a:avLst/>
            </a:prstGeom>
            <a:noFill/>
            <a:ln w="25400" cap="flat" cmpd="sng" algn="ctr">
              <a:solidFill>
                <a:srgbClr val="2D7A8F"/>
              </a:solidFill>
              <a:prstDash val="solid"/>
            </a:ln>
            <a:effectLst/>
          </p:spPr>
        </p:cxnSp>
      </p:grpSp>
      <p:sp>
        <p:nvSpPr>
          <p:cNvPr id="27" name="矩形 26">
            <a:extLst>
              <a:ext uri="{FF2B5EF4-FFF2-40B4-BE49-F238E27FC236}">
                <a16:creationId xmlns:a16="http://schemas.microsoft.com/office/drawing/2014/main" id="{F0785E56-F0C5-4B70-A5F5-F56A657A998A}"/>
              </a:ext>
            </a:extLst>
          </p:cNvPr>
          <p:cNvSpPr/>
          <p:nvPr/>
        </p:nvSpPr>
        <p:spPr>
          <a:xfrm>
            <a:off x="1096362" y="3362268"/>
            <a:ext cx="1534596" cy="604370"/>
          </a:xfrm>
          <a:prstGeom prst="rect">
            <a:avLst/>
          </a:prstGeom>
          <a:solidFill>
            <a:srgbClr val="E565B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矩形 7">
            <a:extLst>
              <a:ext uri="{FF2B5EF4-FFF2-40B4-BE49-F238E27FC236}">
                <a16:creationId xmlns:a16="http://schemas.microsoft.com/office/drawing/2014/main" id="{9616DAB0-B09D-497A-BC8C-E34B09968D61}"/>
              </a:ext>
            </a:extLst>
          </p:cNvPr>
          <p:cNvSpPr/>
          <p:nvPr/>
        </p:nvSpPr>
        <p:spPr>
          <a:xfrm>
            <a:off x="793967" y="3084469"/>
            <a:ext cx="307550" cy="887819"/>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25052 w 394470"/>
              <a:gd name="connsiteY3" fmla="*/ 757659 h 995653"/>
              <a:gd name="connsiteX4" fmla="*/ 0 w 394470"/>
              <a:gd name="connsiteY4" fmla="*/ 0 h 995653"/>
              <a:gd name="connsiteX0" fmla="*/ 0 w 381944"/>
              <a:gd name="connsiteY0" fmla="*/ 0 h 1083335"/>
              <a:gd name="connsiteX1" fmla="*/ 381944 w 381944"/>
              <a:gd name="connsiteY1" fmla="*/ 363255 h 1083335"/>
              <a:gd name="connsiteX2" fmla="*/ 381944 w 381944"/>
              <a:gd name="connsiteY2" fmla="*/ 1083335 h 1083335"/>
              <a:gd name="connsiteX3" fmla="*/ 12526 w 381944"/>
              <a:gd name="connsiteY3" fmla="*/ 845341 h 1083335"/>
              <a:gd name="connsiteX4" fmla="*/ 0 w 381944"/>
              <a:gd name="connsiteY4" fmla="*/ 0 h 108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1083335">
                <a:moveTo>
                  <a:pt x="0" y="0"/>
                </a:moveTo>
                <a:lnTo>
                  <a:pt x="381944" y="363255"/>
                </a:lnTo>
                <a:lnTo>
                  <a:pt x="381944" y="1083335"/>
                </a:lnTo>
                <a:lnTo>
                  <a:pt x="12526" y="845341"/>
                </a:lnTo>
                <a:lnTo>
                  <a:pt x="0" y="0"/>
                </a:lnTo>
                <a:close/>
              </a:path>
            </a:pathLst>
          </a:custGeom>
          <a:gradFill flip="none" rotWithShape="1">
            <a:gsLst>
              <a:gs pos="0">
                <a:srgbClr val="D34D80">
                  <a:shade val="30000"/>
                  <a:satMod val="115000"/>
                </a:srgbClr>
              </a:gs>
              <a:gs pos="50000">
                <a:srgbClr val="D34D80">
                  <a:shade val="67500"/>
                  <a:satMod val="115000"/>
                </a:srgbClr>
              </a:gs>
              <a:gs pos="100000">
                <a:srgbClr val="D34D8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9" name="组合 28">
            <a:extLst>
              <a:ext uri="{FF2B5EF4-FFF2-40B4-BE49-F238E27FC236}">
                <a16:creationId xmlns:a16="http://schemas.microsoft.com/office/drawing/2014/main" id="{F51537DF-FD0C-488F-97DA-01C3B01BD4D0}"/>
              </a:ext>
            </a:extLst>
          </p:cNvPr>
          <p:cNvGrpSpPr/>
          <p:nvPr/>
        </p:nvGrpSpPr>
        <p:grpSpPr>
          <a:xfrm>
            <a:off x="6603695" y="3735260"/>
            <a:ext cx="1193704" cy="172000"/>
            <a:chOff x="7950296" y="2496608"/>
            <a:chExt cx="1193704" cy="172000"/>
          </a:xfrm>
        </p:grpSpPr>
        <p:sp>
          <p:nvSpPr>
            <p:cNvPr id="30" name="椭圆 29">
              <a:extLst>
                <a:ext uri="{FF2B5EF4-FFF2-40B4-BE49-F238E27FC236}">
                  <a16:creationId xmlns:a16="http://schemas.microsoft.com/office/drawing/2014/main" id="{EC3C6A85-9A8D-4045-8359-19733C960A01}"/>
                </a:ext>
              </a:extLst>
            </p:cNvPr>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任意多边形 68">
              <a:extLst>
                <a:ext uri="{FF2B5EF4-FFF2-40B4-BE49-F238E27FC236}">
                  <a16:creationId xmlns:a16="http://schemas.microsoft.com/office/drawing/2014/main" id="{099E0402-20DB-48E8-BC0E-0212F1DA7505}"/>
                </a:ext>
              </a:extLst>
            </p:cNvPr>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E565B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2" name="直接连接符 31">
              <a:extLst>
                <a:ext uri="{FF2B5EF4-FFF2-40B4-BE49-F238E27FC236}">
                  <a16:creationId xmlns:a16="http://schemas.microsoft.com/office/drawing/2014/main" id="{9492169C-8BAA-4F3D-ACED-253414C57437}"/>
                </a:ext>
              </a:extLst>
            </p:cNvPr>
            <p:cNvCxnSpPr/>
            <p:nvPr/>
          </p:nvCxnSpPr>
          <p:spPr>
            <a:xfrm flipV="1">
              <a:off x="8219356" y="2527110"/>
              <a:ext cx="924644" cy="34646"/>
            </a:xfrm>
            <a:prstGeom prst="line">
              <a:avLst/>
            </a:prstGeom>
            <a:noFill/>
            <a:ln w="25400" cap="flat" cmpd="sng" algn="ctr">
              <a:solidFill>
                <a:srgbClr val="E565B1"/>
              </a:solidFill>
              <a:prstDash val="solid"/>
            </a:ln>
            <a:effectLst/>
          </p:spPr>
        </p:cxnSp>
      </p:grpSp>
      <p:sp>
        <p:nvSpPr>
          <p:cNvPr id="33" name="矩形 32">
            <a:extLst>
              <a:ext uri="{FF2B5EF4-FFF2-40B4-BE49-F238E27FC236}">
                <a16:creationId xmlns:a16="http://schemas.microsoft.com/office/drawing/2014/main" id="{AE6099ED-90F7-4022-8D8C-E13F56344D08}"/>
              </a:ext>
            </a:extLst>
          </p:cNvPr>
          <p:cNvSpPr/>
          <p:nvPr/>
        </p:nvSpPr>
        <p:spPr>
          <a:xfrm>
            <a:off x="1075690" y="4279634"/>
            <a:ext cx="1543852" cy="698136"/>
          </a:xfrm>
          <a:prstGeom prst="rect">
            <a:avLst/>
          </a:prstGeom>
          <a:solidFill>
            <a:srgbClr val="AE5074"/>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矩形 7">
            <a:extLst>
              <a:ext uri="{FF2B5EF4-FFF2-40B4-BE49-F238E27FC236}">
                <a16:creationId xmlns:a16="http://schemas.microsoft.com/office/drawing/2014/main" id="{B28366FA-47E2-4C9D-B4E7-A06F699B4B8E}"/>
              </a:ext>
            </a:extLst>
          </p:cNvPr>
          <p:cNvSpPr/>
          <p:nvPr/>
        </p:nvSpPr>
        <p:spPr>
          <a:xfrm>
            <a:off x="772808" y="4014952"/>
            <a:ext cx="319895" cy="952167"/>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25052 w 381944"/>
              <a:gd name="connsiteY0" fmla="*/ 0 h 983127"/>
              <a:gd name="connsiteX1" fmla="*/ 381944 w 381944"/>
              <a:gd name="connsiteY1" fmla="*/ 263047 h 983127"/>
              <a:gd name="connsiteX2" fmla="*/ 381944 w 381944"/>
              <a:gd name="connsiteY2" fmla="*/ 983127 h 983127"/>
              <a:gd name="connsiteX3" fmla="*/ 0 w 381944"/>
              <a:gd name="connsiteY3" fmla="*/ 644924 h 983127"/>
              <a:gd name="connsiteX4" fmla="*/ 25052 w 381944"/>
              <a:gd name="connsiteY4" fmla="*/ 0 h 983127"/>
              <a:gd name="connsiteX0" fmla="*/ 12526 w 381944"/>
              <a:gd name="connsiteY0" fmla="*/ 0 h 995653"/>
              <a:gd name="connsiteX1" fmla="*/ 381944 w 381944"/>
              <a:gd name="connsiteY1" fmla="*/ 275573 h 995653"/>
              <a:gd name="connsiteX2" fmla="*/ 381944 w 381944"/>
              <a:gd name="connsiteY2" fmla="*/ 995653 h 995653"/>
              <a:gd name="connsiteX3" fmla="*/ 0 w 381944"/>
              <a:gd name="connsiteY3" fmla="*/ 657450 h 995653"/>
              <a:gd name="connsiteX4" fmla="*/ 12526 w 381944"/>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995653">
                <a:moveTo>
                  <a:pt x="12526" y="0"/>
                </a:moveTo>
                <a:lnTo>
                  <a:pt x="381944" y="275573"/>
                </a:lnTo>
                <a:lnTo>
                  <a:pt x="381944" y="995653"/>
                </a:lnTo>
                <a:lnTo>
                  <a:pt x="0" y="657450"/>
                </a:lnTo>
                <a:lnTo>
                  <a:pt x="12526" y="0"/>
                </a:lnTo>
                <a:close/>
              </a:path>
            </a:pathLst>
          </a:custGeom>
          <a:gradFill flip="none" rotWithShape="1">
            <a:gsLst>
              <a:gs pos="0">
                <a:srgbClr val="9B4767">
                  <a:shade val="30000"/>
                  <a:satMod val="115000"/>
                </a:srgbClr>
              </a:gs>
              <a:gs pos="50000">
                <a:srgbClr val="9B4767">
                  <a:shade val="67500"/>
                  <a:satMod val="115000"/>
                </a:srgbClr>
              </a:gs>
              <a:gs pos="100000">
                <a:srgbClr val="9B4767">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zh-CN" altLang="en-US"/>
          </a:p>
        </p:txBody>
      </p:sp>
      <p:grpSp>
        <p:nvGrpSpPr>
          <p:cNvPr id="35" name="组合 34">
            <a:extLst>
              <a:ext uri="{FF2B5EF4-FFF2-40B4-BE49-F238E27FC236}">
                <a16:creationId xmlns:a16="http://schemas.microsoft.com/office/drawing/2014/main" id="{D3806E93-F4E1-4CCE-8B24-D2B99FC07790}"/>
              </a:ext>
            </a:extLst>
          </p:cNvPr>
          <p:cNvGrpSpPr/>
          <p:nvPr/>
        </p:nvGrpSpPr>
        <p:grpSpPr>
          <a:xfrm>
            <a:off x="6624083" y="4610633"/>
            <a:ext cx="1193704" cy="172000"/>
            <a:chOff x="7950296" y="2496608"/>
            <a:chExt cx="1193704" cy="172000"/>
          </a:xfrm>
        </p:grpSpPr>
        <p:sp>
          <p:nvSpPr>
            <p:cNvPr id="36" name="椭圆 35">
              <a:extLst>
                <a:ext uri="{FF2B5EF4-FFF2-40B4-BE49-F238E27FC236}">
                  <a16:creationId xmlns:a16="http://schemas.microsoft.com/office/drawing/2014/main" id="{A055A8DA-2A2E-4D59-9816-1B193BABF355}"/>
                </a:ext>
              </a:extLst>
            </p:cNvPr>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任意多边形 74">
              <a:extLst>
                <a:ext uri="{FF2B5EF4-FFF2-40B4-BE49-F238E27FC236}">
                  <a16:creationId xmlns:a16="http://schemas.microsoft.com/office/drawing/2014/main" id="{4EBAE236-3C61-4997-B431-70828146B291}"/>
                </a:ext>
              </a:extLst>
            </p:cNvPr>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76364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8" name="直接连接符 37">
              <a:extLst>
                <a:ext uri="{FF2B5EF4-FFF2-40B4-BE49-F238E27FC236}">
                  <a16:creationId xmlns:a16="http://schemas.microsoft.com/office/drawing/2014/main" id="{0A45AD97-E584-48A7-A281-C2BBAF6D2549}"/>
                </a:ext>
              </a:extLst>
            </p:cNvPr>
            <p:cNvCxnSpPr/>
            <p:nvPr/>
          </p:nvCxnSpPr>
          <p:spPr>
            <a:xfrm flipV="1">
              <a:off x="8219356" y="2527110"/>
              <a:ext cx="924644" cy="34646"/>
            </a:xfrm>
            <a:prstGeom prst="line">
              <a:avLst/>
            </a:prstGeom>
            <a:noFill/>
            <a:ln w="25400" cap="flat" cmpd="sng" algn="ctr">
              <a:solidFill>
                <a:srgbClr val="76364E"/>
              </a:solidFill>
              <a:prstDash val="solid"/>
            </a:ln>
            <a:effectLst/>
          </p:spPr>
        </p:cxnSp>
      </p:grpSp>
      <p:sp>
        <p:nvSpPr>
          <p:cNvPr id="39" name="TextBox 76">
            <a:extLst>
              <a:ext uri="{FF2B5EF4-FFF2-40B4-BE49-F238E27FC236}">
                <a16:creationId xmlns:a16="http://schemas.microsoft.com/office/drawing/2014/main" id="{DFF4DFDD-199D-4204-BD2E-3AB4AC7470CF}"/>
              </a:ext>
            </a:extLst>
          </p:cNvPr>
          <p:cNvSpPr txBox="1"/>
          <p:nvPr/>
        </p:nvSpPr>
        <p:spPr>
          <a:xfrm>
            <a:off x="920141" y="1924491"/>
            <a:ext cx="904385"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01</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0" name="TextBox 77">
            <a:extLst>
              <a:ext uri="{FF2B5EF4-FFF2-40B4-BE49-F238E27FC236}">
                <a16:creationId xmlns:a16="http://schemas.microsoft.com/office/drawing/2014/main" id="{49DE89AD-BFC4-4D9D-AC54-045826E9858F}"/>
              </a:ext>
            </a:extLst>
          </p:cNvPr>
          <p:cNvSpPr txBox="1"/>
          <p:nvPr/>
        </p:nvSpPr>
        <p:spPr>
          <a:xfrm>
            <a:off x="944000" y="2017337"/>
            <a:ext cx="1748741"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基础链路</a:t>
            </a:r>
          </a:p>
        </p:txBody>
      </p:sp>
      <p:sp>
        <p:nvSpPr>
          <p:cNvPr id="41" name="TextBox 78">
            <a:extLst>
              <a:ext uri="{FF2B5EF4-FFF2-40B4-BE49-F238E27FC236}">
                <a16:creationId xmlns:a16="http://schemas.microsoft.com/office/drawing/2014/main" id="{9D092D96-2527-4E1B-9B6E-846A145D07E5}"/>
              </a:ext>
            </a:extLst>
          </p:cNvPr>
          <p:cNvSpPr txBox="1"/>
          <p:nvPr/>
        </p:nvSpPr>
        <p:spPr>
          <a:xfrm>
            <a:off x="838648" y="2704417"/>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02</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2" name="TextBox 79">
            <a:extLst>
              <a:ext uri="{FF2B5EF4-FFF2-40B4-BE49-F238E27FC236}">
                <a16:creationId xmlns:a16="http://schemas.microsoft.com/office/drawing/2014/main" id="{238BE082-C037-4D00-B104-D20ABEE3E347}"/>
              </a:ext>
            </a:extLst>
          </p:cNvPr>
          <p:cNvSpPr txBox="1"/>
          <p:nvPr/>
        </p:nvSpPr>
        <p:spPr>
          <a:xfrm>
            <a:off x="1026341" y="2785718"/>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信号速率</a:t>
            </a:r>
          </a:p>
        </p:txBody>
      </p:sp>
      <p:sp>
        <p:nvSpPr>
          <p:cNvPr id="43" name="TextBox 80">
            <a:extLst>
              <a:ext uri="{FF2B5EF4-FFF2-40B4-BE49-F238E27FC236}">
                <a16:creationId xmlns:a16="http://schemas.microsoft.com/office/drawing/2014/main" id="{2F0C422E-F0DB-4EA4-A374-26F7FFD64CF0}"/>
              </a:ext>
            </a:extLst>
          </p:cNvPr>
          <p:cNvSpPr txBox="1"/>
          <p:nvPr/>
        </p:nvSpPr>
        <p:spPr>
          <a:xfrm>
            <a:off x="876097" y="3484295"/>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03</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4" name="TextBox 81">
            <a:extLst>
              <a:ext uri="{FF2B5EF4-FFF2-40B4-BE49-F238E27FC236}">
                <a16:creationId xmlns:a16="http://schemas.microsoft.com/office/drawing/2014/main" id="{FF815B4C-8DFF-4112-8061-58D76034A0F5}"/>
              </a:ext>
            </a:extLst>
          </p:cNvPr>
          <p:cNvSpPr txBox="1"/>
          <p:nvPr/>
        </p:nvSpPr>
        <p:spPr>
          <a:xfrm>
            <a:off x="1279478" y="3551970"/>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链路</a:t>
            </a:r>
          </a:p>
        </p:txBody>
      </p:sp>
      <p:sp>
        <p:nvSpPr>
          <p:cNvPr id="45" name="TextBox 82">
            <a:extLst>
              <a:ext uri="{FF2B5EF4-FFF2-40B4-BE49-F238E27FC236}">
                <a16:creationId xmlns:a16="http://schemas.microsoft.com/office/drawing/2014/main" id="{11CB3823-4DA5-496A-9D56-B864CFC893FD}"/>
              </a:ext>
            </a:extLst>
          </p:cNvPr>
          <p:cNvSpPr txBox="1"/>
          <p:nvPr/>
        </p:nvSpPr>
        <p:spPr>
          <a:xfrm>
            <a:off x="855924" y="4397991"/>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04</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6" name="TextBox 83">
            <a:extLst>
              <a:ext uri="{FF2B5EF4-FFF2-40B4-BE49-F238E27FC236}">
                <a16:creationId xmlns:a16="http://schemas.microsoft.com/office/drawing/2014/main" id="{FDC01E9E-7A76-46CA-934F-639A9F7D4FBF}"/>
              </a:ext>
            </a:extLst>
          </p:cNvPr>
          <p:cNvSpPr txBox="1"/>
          <p:nvPr/>
        </p:nvSpPr>
        <p:spPr>
          <a:xfrm>
            <a:off x="1293791" y="4479618"/>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初始化</a:t>
            </a:r>
          </a:p>
        </p:txBody>
      </p:sp>
      <p:sp>
        <p:nvSpPr>
          <p:cNvPr id="47" name="TextBox 84">
            <a:extLst>
              <a:ext uri="{FF2B5EF4-FFF2-40B4-BE49-F238E27FC236}">
                <a16:creationId xmlns:a16="http://schemas.microsoft.com/office/drawing/2014/main" id="{9B4B073B-7B21-4B00-982F-4DC0287DB5EB}"/>
              </a:ext>
            </a:extLst>
          </p:cNvPr>
          <p:cNvSpPr txBox="1"/>
          <p:nvPr/>
        </p:nvSpPr>
        <p:spPr>
          <a:xfrm>
            <a:off x="2716602" y="2033553"/>
            <a:ext cx="381642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 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链路由双单向差分链路组成，实现为一个传输对和一个接收对</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8" name="TextBox 85">
            <a:extLst>
              <a:ext uri="{FF2B5EF4-FFF2-40B4-BE49-F238E27FC236}">
                <a16:creationId xmlns:a16="http://schemas.microsoft.com/office/drawing/2014/main" id="{1DE1B06A-9CDD-4E73-920B-3736D498175C}"/>
              </a:ext>
            </a:extLst>
          </p:cNvPr>
          <p:cNvSpPr txBox="1"/>
          <p:nvPr/>
        </p:nvSpPr>
        <p:spPr>
          <a:xfrm>
            <a:off x="2734221" y="2775953"/>
            <a:ext cx="354045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kern="0" dirty="0">
                <a:solidFill>
                  <a:sysClr val="window" lastClr="FFFFFF"/>
                </a:solidFill>
                <a:latin typeface="Arial" pitchFamily="34" charset="0"/>
                <a:ea typeface="微软雅黑" pitchFamily="34" charset="-122"/>
                <a:cs typeface="Arial" pitchFamily="34" charset="0"/>
              </a:rPr>
              <a:t>一旦初始化，每个链路只能在一个支持的信号级别上运行</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9" name="TextBox 86">
            <a:extLst>
              <a:ext uri="{FF2B5EF4-FFF2-40B4-BE49-F238E27FC236}">
                <a16:creationId xmlns:a16="http://schemas.microsoft.com/office/drawing/2014/main" id="{3343C0A6-73E4-475C-94BF-B5E7815F56B3}"/>
              </a:ext>
            </a:extLst>
          </p:cNvPr>
          <p:cNvSpPr txBox="1"/>
          <p:nvPr/>
        </p:nvSpPr>
        <p:spPr>
          <a:xfrm>
            <a:off x="2781155" y="3582734"/>
            <a:ext cx="389832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至少支持一个通道</a:t>
            </a:r>
            <a:r>
              <a:rPr lang="zh-CN" altLang="en-US" sz="1400" kern="0" dirty="0">
                <a:solidFill>
                  <a:sysClr val="window" lastClr="FFFFFF"/>
                </a:solidFill>
                <a:latin typeface="Arial" pitchFamily="34" charset="0"/>
                <a:ea typeface="微软雅黑" pitchFamily="34" charset="-122"/>
                <a:cs typeface="Arial" pitchFamily="34" charset="0"/>
              </a:rPr>
              <a:t>，</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每个通道代表一组差分信号对（一对用于传输，一对用于接收）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0" name="TextBox 87">
            <a:extLst>
              <a:ext uri="{FF2B5EF4-FFF2-40B4-BE49-F238E27FC236}">
                <a16:creationId xmlns:a16="http://schemas.microsoft.com/office/drawing/2014/main" id="{0EF43A47-6DEA-49FF-8685-E45975E81E0E}"/>
              </a:ext>
            </a:extLst>
          </p:cNvPr>
          <p:cNvSpPr txBox="1"/>
          <p:nvPr/>
        </p:nvSpPr>
        <p:spPr>
          <a:xfrm>
            <a:off x="2779823" y="4328215"/>
            <a:ext cx="3816424"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在硬件初始化期间，每个</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PCI Express</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链接都是按照由两个代理在链路两端协商车道宽度和运行频率。不涉及固件或操作系统软件</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1" name="TextBox 88">
            <a:extLst>
              <a:ext uri="{FF2B5EF4-FFF2-40B4-BE49-F238E27FC236}">
                <a16:creationId xmlns:a16="http://schemas.microsoft.com/office/drawing/2014/main" id="{036D110D-D649-49C5-800B-F56CDDEC8977}"/>
              </a:ext>
            </a:extLst>
          </p:cNvPr>
          <p:cNvSpPr txBox="1"/>
          <p:nvPr/>
        </p:nvSpPr>
        <p:spPr>
          <a:xfrm>
            <a:off x="1036118" y="6057106"/>
            <a:ext cx="6552728" cy="74026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3600" b="1" dirty="0">
                <a:solidFill>
                  <a:srgbClr val="C00000"/>
                </a:solidFill>
                <a:latin typeface="微软雅黑" panose="020B0503020204020204" pitchFamily="34" charset="-122"/>
                <a:ea typeface="微软雅黑" panose="020B0503020204020204" pitchFamily="34" charset="-122"/>
              </a:rPr>
              <a:t>PCIe </a:t>
            </a:r>
            <a:r>
              <a:rPr lang="zh-CN" altLang="en-US" sz="3600" b="1" dirty="0">
                <a:solidFill>
                  <a:srgbClr val="C00000"/>
                </a:solidFill>
                <a:latin typeface="微软雅黑" panose="020B0503020204020204" pitchFamily="34" charset="-122"/>
                <a:ea typeface="微软雅黑" panose="020B0503020204020204" pitchFamily="34" charset="-122"/>
              </a:rPr>
              <a:t>链路</a:t>
            </a:r>
            <a:endParaRPr kumimoji="0" lang="zh-CN" altLang="en-US" sz="3600" b="1" i="0" u="none" strike="noStrike" kern="0" cap="none" spc="0" normalizeH="0" baseline="0" noProof="0" dirty="0">
              <a:ln>
                <a:noFill/>
              </a:ln>
              <a:solidFill>
                <a:sysClr val="windowText" lastClr="000000">
                  <a:lumMod val="65000"/>
                  <a:lumOff val="35000"/>
                </a:sysClr>
              </a:solidFill>
              <a:effectLst/>
              <a:uLnTx/>
              <a:uFillTx/>
              <a:latin typeface="Rockwell" pitchFamily="18" charset="0"/>
            </a:endParaRPr>
          </a:p>
        </p:txBody>
      </p:sp>
      <p:sp>
        <p:nvSpPr>
          <p:cNvPr id="52" name="矩形 51">
            <a:extLst>
              <a:ext uri="{FF2B5EF4-FFF2-40B4-BE49-F238E27FC236}">
                <a16:creationId xmlns:a16="http://schemas.microsoft.com/office/drawing/2014/main" id="{CAE1E68E-EF08-4CF9-AADD-5D3FF7C6A5CE}"/>
              </a:ext>
            </a:extLst>
          </p:cNvPr>
          <p:cNvSpPr/>
          <p:nvPr/>
        </p:nvSpPr>
        <p:spPr>
          <a:xfrm>
            <a:off x="2687047" y="5229074"/>
            <a:ext cx="4342831" cy="734053"/>
          </a:xfrm>
          <a:prstGeom prst="rect">
            <a:avLst/>
          </a:prstGeom>
          <a:solidFill>
            <a:schemeClr val="accent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a:extLst>
              <a:ext uri="{FF2B5EF4-FFF2-40B4-BE49-F238E27FC236}">
                <a16:creationId xmlns:a16="http://schemas.microsoft.com/office/drawing/2014/main" id="{9831D2BC-1CD1-4A57-934C-8858C9289F6B}"/>
              </a:ext>
            </a:extLst>
          </p:cNvPr>
          <p:cNvSpPr/>
          <p:nvPr/>
        </p:nvSpPr>
        <p:spPr>
          <a:xfrm>
            <a:off x="1068497" y="5159231"/>
            <a:ext cx="1572068" cy="686357"/>
          </a:xfrm>
          <a:prstGeom prst="rect">
            <a:avLst/>
          </a:prstGeom>
          <a:solidFill>
            <a:schemeClr val="accent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4" name="组合 53">
            <a:extLst>
              <a:ext uri="{FF2B5EF4-FFF2-40B4-BE49-F238E27FC236}">
                <a16:creationId xmlns:a16="http://schemas.microsoft.com/office/drawing/2014/main" id="{3548174A-60C1-45E0-8C13-B04F73C71AE2}"/>
              </a:ext>
            </a:extLst>
          </p:cNvPr>
          <p:cNvGrpSpPr/>
          <p:nvPr/>
        </p:nvGrpSpPr>
        <p:grpSpPr>
          <a:xfrm>
            <a:off x="6616890" y="5478452"/>
            <a:ext cx="1193704" cy="172000"/>
            <a:chOff x="7950296" y="2496608"/>
            <a:chExt cx="1193704" cy="172000"/>
          </a:xfrm>
          <a:solidFill>
            <a:schemeClr val="accent2">
              <a:lumMod val="75000"/>
            </a:schemeClr>
          </a:solidFill>
        </p:grpSpPr>
        <p:sp>
          <p:nvSpPr>
            <p:cNvPr id="55" name="椭圆 54">
              <a:extLst>
                <a:ext uri="{FF2B5EF4-FFF2-40B4-BE49-F238E27FC236}">
                  <a16:creationId xmlns:a16="http://schemas.microsoft.com/office/drawing/2014/main" id="{B52DA757-A3D5-40E3-A79E-6178F40D3783}"/>
                </a:ext>
              </a:extLst>
            </p:cNvPr>
            <p:cNvSpPr/>
            <p:nvPr/>
          </p:nvSpPr>
          <p:spPr>
            <a:xfrm>
              <a:off x="7950296" y="2496608"/>
              <a:ext cx="172000" cy="172000"/>
            </a:xfrm>
            <a:prstGeom prst="ellipse">
              <a:avLst/>
            </a:prstGeom>
            <a:grp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任意多边形 74">
              <a:extLst>
                <a:ext uri="{FF2B5EF4-FFF2-40B4-BE49-F238E27FC236}">
                  <a16:creationId xmlns:a16="http://schemas.microsoft.com/office/drawing/2014/main" id="{30C2794A-4B95-4594-9231-23807E906E12}"/>
                </a:ext>
              </a:extLst>
            </p:cNvPr>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grpFill/>
            <a:ln w="25400" cap="flat" cmpd="sng" algn="ctr">
              <a:solidFill>
                <a:srgbClr val="76364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7" name="直接连接符 56">
              <a:extLst>
                <a:ext uri="{FF2B5EF4-FFF2-40B4-BE49-F238E27FC236}">
                  <a16:creationId xmlns:a16="http://schemas.microsoft.com/office/drawing/2014/main" id="{3703B9E8-FB3C-4823-96DE-710CFB6755FF}"/>
                </a:ext>
              </a:extLst>
            </p:cNvPr>
            <p:cNvCxnSpPr/>
            <p:nvPr/>
          </p:nvCxnSpPr>
          <p:spPr>
            <a:xfrm flipV="1">
              <a:off x="8219356" y="2527110"/>
              <a:ext cx="924644" cy="34646"/>
            </a:xfrm>
            <a:prstGeom prst="line">
              <a:avLst/>
            </a:prstGeom>
            <a:grpFill/>
            <a:ln w="25400" cap="flat" cmpd="sng" algn="ctr">
              <a:solidFill>
                <a:srgbClr val="76364E"/>
              </a:solidFill>
              <a:prstDash val="solid"/>
            </a:ln>
            <a:effectLst/>
          </p:spPr>
        </p:cxnSp>
      </p:grpSp>
      <p:sp>
        <p:nvSpPr>
          <p:cNvPr id="58" name="TextBox 82">
            <a:extLst>
              <a:ext uri="{FF2B5EF4-FFF2-40B4-BE49-F238E27FC236}">
                <a16:creationId xmlns:a16="http://schemas.microsoft.com/office/drawing/2014/main" id="{0BA1171D-DD3C-4E0B-A842-D7AB9F7408BF}"/>
              </a:ext>
            </a:extLst>
          </p:cNvPr>
          <p:cNvSpPr txBox="1"/>
          <p:nvPr/>
        </p:nvSpPr>
        <p:spPr>
          <a:xfrm>
            <a:off x="1092703" y="5265810"/>
            <a:ext cx="746168" cy="486287"/>
          </a:xfrm>
          <a:prstGeom prst="rect">
            <a:avLst/>
          </a:prstGeom>
          <a:solidFill>
            <a:schemeClr val="accent2">
              <a:lumMod val="75000"/>
            </a:schemeClr>
          </a:solid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05</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59" name="TextBox 83">
            <a:extLst>
              <a:ext uri="{FF2B5EF4-FFF2-40B4-BE49-F238E27FC236}">
                <a16:creationId xmlns:a16="http://schemas.microsoft.com/office/drawing/2014/main" id="{91C002A0-A336-4C27-BC0C-592176D33E5B}"/>
              </a:ext>
            </a:extLst>
          </p:cNvPr>
          <p:cNvSpPr txBox="1"/>
          <p:nvPr/>
        </p:nvSpPr>
        <p:spPr>
          <a:xfrm>
            <a:off x="1276778" y="5326038"/>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zh-CN" altLang="en-US" sz="1600" b="0" dirty="0">
                <a:solidFill>
                  <a:sysClr val="window" lastClr="FFFFFF"/>
                </a:solidFill>
                <a:latin typeface="Rockwell" pitchFamily="18" charset="0"/>
              </a:rPr>
              <a:t>对称性</a:t>
            </a:r>
            <a:endPar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60" name="TextBox 87">
            <a:extLst>
              <a:ext uri="{FF2B5EF4-FFF2-40B4-BE49-F238E27FC236}">
                <a16:creationId xmlns:a16="http://schemas.microsoft.com/office/drawing/2014/main" id="{8B8A6919-9EB6-456F-BAD3-0954E807DA9F}"/>
              </a:ext>
            </a:extLst>
          </p:cNvPr>
          <p:cNvSpPr txBox="1"/>
          <p:nvPr/>
        </p:nvSpPr>
        <p:spPr>
          <a:xfrm>
            <a:off x="2772630" y="5196034"/>
            <a:ext cx="3816424"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每个链路必须在每个方向上支持对称数量的车道，即</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x16</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链路表示每个方向上有</a:t>
            </a: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16</a:t>
            </a:r>
            <a:r>
              <a:rPr kumimoji="0" lang="zh-CN" altLang="en-US"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个差分信号对</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61" name="矩形 7">
            <a:extLst>
              <a:ext uri="{FF2B5EF4-FFF2-40B4-BE49-F238E27FC236}">
                <a16:creationId xmlns:a16="http://schemas.microsoft.com/office/drawing/2014/main" id="{B16C8FB9-4F8F-4F11-99CA-1E8C52F0F9DF}"/>
              </a:ext>
            </a:extLst>
          </p:cNvPr>
          <p:cNvSpPr/>
          <p:nvPr/>
        </p:nvSpPr>
        <p:spPr>
          <a:xfrm>
            <a:off x="755795" y="4893719"/>
            <a:ext cx="319895" cy="952167"/>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25052 w 381944"/>
              <a:gd name="connsiteY0" fmla="*/ 0 h 983127"/>
              <a:gd name="connsiteX1" fmla="*/ 381944 w 381944"/>
              <a:gd name="connsiteY1" fmla="*/ 263047 h 983127"/>
              <a:gd name="connsiteX2" fmla="*/ 381944 w 381944"/>
              <a:gd name="connsiteY2" fmla="*/ 983127 h 983127"/>
              <a:gd name="connsiteX3" fmla="*/ 0 w 381944"/>
              <a:gd name="connsiteY3" fmla="*/ 644924 h 983127"/>
              <a:gd name="connsiteX4" fmla="*/ 25052 w 381944"/>
              <a:gd name="connsiteY4" fmla="*/ 0 h 983127"/>
              <a:gd name="connsiteX0" fmla="*/ 12526 w 381944"/>
              <a:gd name="connsiteY0" fmla="*/ 0 h 995653"/>
              <a:gd name="connsiteX1" fmla="*/ 381944 w 381944"/>
              <a:gd name="connsiteY1" fmla="*/ 275573 h 995653"/>
              <a:gd name="connsiteX2" fmla="*/ 381944 w 381944"/>
              <a:gd name="connsiteY2" fmla="*/ 995653 h 995653"/>
              <a:gd name="connsiteX3" fmla="*/ 0 w 381944"/>
              <a:gd name="connsiteY3" fmla="*/ 657450 h 995653"/>
              <a:gd name="connsiteX4" fmla="*/ 12526 w 381944"/>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995653">
                <a:moveTo>
                  <a:pt x="12526" y="0"/>
                </a:moveTo>
                <a:lnTo>
                  <a:pt x="381944" y="275573"/>
                </a:lnTo>
                <a:lnTo>
                  <a:pt x="381944" y="995653"/>
                </a:lnTo>
                <a:lnTo>
                  <a:pt x="0" y="657450"/>
                </a:lnTo>
                <a:lnTo>
                  <a:pt x="12526" y="0"/>
                </a:lnTo>
                <a:close/>
              </a:path>
            </a:pathLst>
          </a:custGeom>
          <a:solidFill>
            <a:schemeClr val="accent2">
              <a:lumMod val="75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68430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C84E4A82-97AC-4D50-94D5-A3500021E249}"/>
              </a:ext>
            </a:extLst>
          </p:cNvPr>
          <p:cNvSpPr txBox="1">
            <a:spLocks/>
          </p:cNvSpPr>
          <p:nvPr/>
        </p:nvSpPr>
        <p:spPr>
          <a:xfrm>
            <a:off x="390941" y="598504"/>
            <a:ext cx="8966638" cy="571483"/>
          </a:xfrm>
          <a:prstGeom prst="rect">
            <a:avLst/>
          </a:prstGeom>
        </p:spPr>
        <p:txBody>
          <a:bodyPr vert="horz" lIns="91412" tIns="45706" rIns="91412" bIns="45706"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zh-CN" altLang="en-US" sz="3000" b="1" dirty="0">
                <a:solidFill>
                  <a:srgbClr val="C00000"/>
                </a:solidFill>
                <a:latin typeface="微软雅黑" panose="020B0503020204020204" pitchFamily="34" charset="-122"/>
                <a:ea typeface="微软雅黑" panose="020B0503020204020204" pitchFamily="34" charset="-122"/>
              </a:rPr>
              <a:t>概述 </a:t>
            </a:r>
            <a:r>
              <a:rPr lang="en-US" altLang="zh-CN" sz="30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PCIe Architecture </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48E7379-2874-46AF-AB54-21DE436312BF}"/>
              </a:ext>
            </a:extLst>
          </p:cNvPr>
          <p:cNvPicPr>
            <a:picLocks noChangeAspect="1"/>
          </p:cNvPicPr>
          <p:nvPr/>
        </p:nvPicPr>
        <p:blipFill>
          <a:blip r:embed="rId2"/>
          <a:stretch>
            <a:fillRect/>
          </a:stretch>
        </p:blipFill>
        <p:spPr>
          <a:xfrm>
            <a:off x="5233236" y="1829385"/>
            <a:ext cx="6727536" cy="4397217"/>
          </a:xfrm>
          <a:prstGeom prst="rect">
            <a:avLst/>
          </a:prstGeom>
        </p:spPr>
      </p:pic>
      <p:sp>
        <p:nvSpPr>
          <p:cNvPr id="24" name="圆角矩形 6">
            <a:extLst>
              <a:ext uri="{FF2B5EF4-FFF2-40B4-BE49-F238E27FC236}">
                <a16:creationId xmlns:a16="http://schemas.microsoft.com/office/drawing/2014/main" id="{101F5A71-2355-4C1A-8A03-B6DEB570C495}"/>
              </a:ext>
            </a:extLst>
          </p:cNvPr>
          <p:cNvSpPr/>
          <p:nvPr/>
        </p:nvSpPr>
        <p:spPr>
          <a:xfrm>
            <a:off x="1035608" y="1914100"/>
            <a:ext cx="3981604" cy="1040062"/>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圆角矩形 6">
            <a:extLst>
              <a:ext uri="{FF2B5EF4-FFF2-40B4-BE49-F238E27FC236}">
                <a16:creationId xmlns:a16="http://schemas.microsoft.com/office/drawing/2014/main" id="{1913527F-D01E-4E67-B537-17778D76DC3F}"/>
              </a:ext>
            </a:extLst>
          </p:cNvPr>
          <p:cNvSpPr/>
          <p:nvPr/>
        </p:nvSpPr>
        <p:spPr>
          <a:xfrm>
            <a:off x="1067552" y="3397728"/>
            <a:ext cx="3998293" cy="1040062"/>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F79646">
              <a:lumMod val="75000"/>
            </a:srgbClr>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燕尾形 28">
            <a:extLst>
              <a:ext uri="{FF2B5EF4-FFF2-40B4-BE49-F238E27FC236}">
                <a16:creationId xmlns:a16="http://schemas.microsoft.com/office/drawing/2014/main" id="{C4A1E6CE-42BD-491E-8ADE-EEA62EEF743D}"/>
              </a:ext>
            </a:extLst>
          </p:cNvPr>
          <p:cNvSpPr/>
          <p:nvPr/>
        </p:nvSpPr>
        <p:spPr>
          <a:xfrm>
            <a:off x="1977056" y="3722972"/>
            <a:ext cx="231171" cy="191744"/>
          </a:xfrm>
          <a:prstGeom prst="chevron">
            <a:avLst/>
          </a:pr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燕尾形 29">
            <a:extLst>
              <a:ext uri="{FF2B5EF4-FFF2-40B4-BE49-F238E27FC236}">
                <a16:creationId xmlns:a16="http://schemas.microsoft.com/office/drawing/2014/main" id="{D86585AB-260B-4EA5-8140-5D55FECBD8FC}"/>
              </a:ext>
            </a:extLst>
          </p:cNvPr>
          <p:cNvSpPr/>
          <p:nvPr/>
        </p:nvSpPr>
        <p:spPr>
          <a:xfrm>
            <a:off x="1899180" y="2245670"/>
            <a:ext cx="231171" cy="191744"/>
          </a:xfrm>
          <a:prstGeom prst="chevron">
            <a:avLst/>
          </a:prstGeom>
          <a:solidFill>
            <a:srgbClr val="00B0F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圆角矩形 6">
            <a:extLst>
              <a:ext uri="{FF2B5EF4-FFF2-40B4-BE49-F238E27FC236}">
                <a16:creationId xmlns:a16="http://schemas.microsoft.com/office/drawing/2014/main" id="{D986B4CA-E299-4B5F-B30A-ACE84479A4B8}"/>
              </a:ext>
            </a:extLst>
          </p:cNvPr>
          <p:cNvSpPr/>
          <p:nvPr/>
        </p:nvSpPr>
        <p:spPr>
          <a:xfrm>
            <a:off x="1066430" y="4998690"/>
            <a:ext cx="3999416" cy="1010702"/>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00B0F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燕尾形 31">
            <a:extLst>
              <a:ext uri="{FF2B5EF4-FFF2-40B4-BE49-F238E27FC236}">
                <a16:creationId xmlns:a16="http://schemas.microsoft.com/office/drawing/2014/main" id="{75DCED45-16CF-4F0A-B605-32DCF7868C75}"/>
              </a:ext>
            </a:extLst>
          </p:cNvPr>
          <p:cNvSpPr/>
          <p:nvPr/>
        </p:nvSpPr>
        <p:spPr>
          <a:xfrm>
            <a:off x="1921948" y="5306064"/>
            <a:ext cx="231236" cy="186331"/>
          </a:xfrm>
          <a:prstGeom prst="chevron">
            <a:avLst/>
          </a:prstGeom>
          <a:solidFill>
            <a:srgbClr val="50D0B8"/>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3">
            <a:extLst>
              <a:ext uri="{FF2B5EF4-FFF2-40B4-BE49-F238E27FC236}">
                <a16:creationId xmlns:a16="http://schemas.microsoft.com/office/drawing/2014/main" id="{CFECB8DC-3DDC-47AB-B6E9-110D259CC06C}"/>
              </a:ext>
            </a:extLst>
          </p:cNvPr>
          <p:cNvSpPr txBox="1"/>
          <p:nvPr/>
        </p:nvSpPr>
        <p:spPr>
          <a:xfrm>
            <a:off x="1311893" y="1995575"/>
            <a:ext cx="578609" cy="97501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a</a:t>
            </a:r>
          </a:p>
        </p:txBody>
      </p:sp>
      <p:sp>
        <p:nvSpPr>
          <p:cNvPr id="34" name="TextBox 34">
            <a:extLst>
              <a:ext uri="{FF2B5EF4-FFF2-40B4-BE49-F238E27FC236}">
                <a16:creationId xmlns:a16="http://schemas.microsoft.com/office/drawing/2014/main" id="{C00AB348-4C9C-440D-BD47-3F20CC31ECB9}"/>
              </a:ext>
            </a:extLst>
          </p:cNvPr>
          <p:cNvSpPr txBox="1"/>
          <p:nvPr/>
        </p:nvSpPr>
        <p:spPr>
          <a:xfrm>
            <a:off x="1234992" y="3545204"/>
            <a:ext cx="686956" cy="97501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b</a:t>
            </a:r>
          </a:p>
        </p:txBody>
      </p:sp>
      <p:sp>
        <p:nvSpPr>
          <p:cNvPr id="35" name="TextBox 35">
            <a:extLst>
              <a:ext uri="{FF2B5EF4-FFF2-40B4-BE49-F238E27FC236}">
                <a16:creationId xmlns:a16="http://schemas.microsoft.com/office/drawing/2014/main" id="{25548DEE-59EA-4356-8E8F-495AEF4EA38F}"/>
              </a:ext>
            </a:extLst>
          </p:cNvPr>
          <p:cNvSpPr txBox="1"/>
          <p:nvPr/>
        </p:nvSpPr>
        <p:spPr>
          <a:xfrm>
            <a:off x="1150615" y="5096872"/>
            <a:ext cx="687149" cy="97501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c</a:t>
            </a:r>
          </a:p>
        </p:txBody>
      </p:sp>
      <p:sp>
        <p:nvSpPr>
          <p:cNvPr id="36" name="TextBox 36">
            <a:extLst>
              <a:ext uri="{FF2B5EF4-FFF2-40B4-BE49-F238E27FC236}">
                <a16:creationId xmlns:a16="http://schemas.microsoft.com/office/drawing/2014/main" id="{AC4204D9-DBF0-48CC-B298-DE7DAA09B0ED}"/>
              </a:ext>
            </a:extLst>
          </p:cNvPr>
          <p:cNvSpPr txBox="1"/>
          <p:nvPr/>
        </p:nvSpPr>
        <p:spPr>
          <a:xfrm>
            <a:off x="2276210" y="2285930"/>
            <a:ext cx="2757691" cy="584775"/>
          </a:xfrm>
          <a:prstGeom prst="rect">
            <a:avLst/>
          </a:prstGeom>
          <a:noFill/>
        </p:spPr>
        <p:txBody>
          <a:bodyPr wrap="square" rtlCol="0">
            <a:spAutoFit/>
          </a:bodyPr>
          <a:lstStyle/>
          <a:p>
            <a:pPr algn="just">
              <a:defRPr/>
            </a:pPr>
            <a:r>
              <a:rPr lang="zh-CN" altLang="en-US" sz="1600" kern="0" dirty="0">
                <a:solidFill>
                  <a:sysClr val="windowText" lastClr="000000">
                    <a:lumMod val="65000"/>
                    <a:lumOff val="35000"/>
                  </a:sysClr>
                </a:solidFill>
                <a:latin typeface="Arial" pitchFamily="34" charset="0"/>
                <a:ea typeface="微软雅黑" pitchFamily="34" charset="-122"/>
                <a:cs typeface="Arial" pitchFamily="34" charset="0"/>
              </a:rPr>
              <a:t>事务层（</a:t>
            </a:r>
            <a:r>
              <a:rPr lang="en-US" altLang="zh-CN" sz="1600" kern="0" dirty="0">
                <a:solidFill>
                  <a:sysClr val="windowText" lastClr="000000">
                    <a:lumMod val="65000"/>
                    <a:lumOff val="35000"/>
                  </a:sysClr>
                </a:solidFill>
                <a:latin typeface="Arial" pitchFamily="34" charset="0"/>
                <a:ea typeface="微软雅黑" pitchFamily="34" charset="-122"/>
                <a:cs typeface="Arial" pitchFamily="34" charset="0"/>
              </a:rPr>
              <a:t>Transaction layer</a:t>
            </a:r>
            <a:r>
              <a:rPr lang="zh-CN" altLang="en-US" sz="1600" kern="0" dirty="0">
                <a:solidFill>
                  <a:sysClr val="windowText" lastClr="000000">
                    <a:lumMod val="65000"/>
                    <a:lumOff val="35000"/>
                  </a:sysClr>
                </a:solidFill>
                <a:latin typeface="Arial" pitchFamily="34" charset="0"/>
                <a:ea typeface="微软雅黑" pitchFamily="34" charset="-122"/>
                <a:cs typeface="Arial" pitchFamily="34" charset="0"/>
              </a:rPr>
              <a:t>）</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 </a:t>
            </a:r>
          </a:p>
        </p:txBody>
      </p:sp>
      <p:sp>
        <p:nvSpPr>
          <p:cNvPr id="37" name="TextBox 37">
            <a:extLst>
              <a:ext uri="{FF2B5EF4-FFF2-40B4-BE49-F238E27FC236}">
                <a16:creationId xmlns:a16="http://schemas.microsoft.com/office/drawing/2014/main" id="{046F9D52-8E20-449F-9683-7B27AD997A2D}"/>
              </a:ext>
            </a:extLst>
          </p:cNvPr>
          <p:cNvSpPr txBox="1"/>
          <p:nvPr/>
        </p:nvSpPr>
        <p:spPr>
          <a:xfrm>
            <a:off x="2003700" y="3876203"/>
            <a:ext cx="3410944" cy="338554"/>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数据链路层（</a:t>
            </a: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 Data Link Layer </a:t>
            </a: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38" name="TextBox 38">
            <a:extLst>
              <a:ext uri="{FF2B5EF4-FFF2-40B4-BE49-F238E27FC236}">
                <a16:creationId xmlns:a16="http://schemas.microsoft.com/office/drawing/2014/main" id="{A2B58E81-FC05-4B2C-A334-EE677C9BFF12}"/>
              </a:ext>
            </a:extLst>
          </p:cNvPr>
          <p:cNvSpPr txBox="1"/>
          <p:nvPr/>
        </p:nvSpPr>
        <p:spPr>
          <a:xfrm>
            <a:off x="2117089" y="5357463"/>
            <a:ext cx="2564820"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lumMod val="65000"/>
                    <a:lumOff val="35000"/>
                  </a:sysClr>
                </a:solidFill>
                <a:latin typeface="Arial" pitchFamily="34" charset="0"/>
                <a:ea typeface="微软雅黑" pitchFamily="34" charset="-122"/>
                <a:cs typeface="Arial" pitchFamily="34" charset="0"/>
              </a:rPr>
              <a:t>物理层（</a:t>
            </a:r>
            <a:r>
              <a:rPr lang="en-US" altLang="zh-CN" sz="1600" kern="0" dirty="0">
                <a:solidFill>
                  <a:sysClr val="windowText" lastClr="000000">
                    <a:lumMod val="65000"/>
                    <a:lumOff val="35000"/>
                  </a:sysClr>
                </a:solidFill>
                <a:latin typeface="Arial" pitchFamily="34" charset="0"/>
                <a:ea typeface="微软雅黑" pitchFamily="34" charset="-122"/>
                <a:cs typeface="Arial" pitchFamily="34" charset="0"/>
              </a:rPr>
              <a:t> Physical Layer</a:t>
            </a:r>
            <a:r>
              <a:rPr lang="zh-CN" altLang="en-US" sz="1600" kern="0" dirty="0">
                <a:solidFill>
                  <a:sysClr val="windowText" lastClr="000000">
                    <a:lumMod val="65000"/>
                    <a:lumOff val="35000"/>
                  </a:sysClr>
                </a:solidFill>
                <a:latin typeface="Arial" pitchFamily="34" charset="0"/>
                <a:ea typeface="微软雅黑" pitchFamily="34" charset="-122"/>
                <a:cs typeface="Arial" pitchFamily="34" charset="0"/>
              </a:rPr>
              <a:t>）</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39" name="圆角矩形 17">
            <a:extLst>
              <a:ext uri="{FF2B5EF4-FFF2-40B4-BE49-F238E27FC236}">
                <a16:creationId xmlns:a16="http://schemas.microsoft.com/office/drawing/2014/main" id="{28DAE8CD-44B6-478E-A64C-DB454B3970E6}"/>
              </a:ext>
            </a:extLst>
          </p:cNvPr>
          <p:cNvSpPr/>
          <p:nvPr/>
        </p:nvSpPr>
        <p:spPr>
          <a:xfrm>
            <a:off x="0" y="1334814"/>
            <a:ext cx="1043608" cy="5386360"/>
          </a:xfrm>
          <a:custGeom>
            <a:avLst/>
            <a:gdLst/>
            <a:ahLst/>
            <a:cxnLst/>
            <a:rect l="l" t="t" r="r" b="b"/>
            <a:pathLst>
              <a:path w="1043608" h="5112568">
                <a:moveTo>
                  <a:pt x="0" y="0"/>
                </a:moveTo>
                <a:lnTo>
                  <a:pt x="462722" y="0"/>
                </a:lnTo>
                <a:cubicBezTo>
                  <a:pt x="783536" y="0"/>
                  <a:pt x="1043608" y="260072"/>
                  <a:pt x="1043608" y="580886"/>
                </a:cubicBezTo>
                <a:lnTo>
                  <a:pt x="1043608" y="4531682"/>
                </a:lnTo>
                <a:cubicBezTo>
                  <a:pt x="1043608" y="4852496"/>
                  <a:pt x="783536" y="5112568"/>
                  <a:pt x="462722" y="5112568"/>
                </a:cubicBezTo>
                <a:lnTo>
                  <a:pt x="0" y="5112568"/>
                </a:lnTo>
                <a:close/>
              </a:path>
            </a:pathLst>
          </a:cu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TextBox 40">
            <a:extLst>
              <a:ext uri="{FF2B5EF4-FFF2-40B4-BE49-F238E27FC236}">
                <a16:creationId xmlns:a16="http://schemas.microsoft.com/office/drawing/2014/main" id="{6358BDC2-12A4-45F2-A536-692282024F50}"/>
              </a:ext>
            </a:extLst>
          </p:cNvPr>
          <p:cNvSpPr txBox="1"/>
          <p:nvPr/>
        </p:nvSpPr>
        <p:spPr>
          <a:xfrm>
            <a:off x="142476" y="2182234"/>
            <a:ext cx="677108" cy="3760004"/>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Candara" pitchFamily="34" charset="0"/>
              </a:rPr>
              <a:t>PCI Express</a:t>
            </a:r>
            <a:r>
              <a:rPr kumimoji="0" lang="zh-CN" altLang="en-US" sz="3200" b="1" i="0" u="none" strike="noStrike" kern="0" cap="none" spc="0" normalizeH="0" baseline="0" noProof="0" dirty="0">
                <a:ln>
                  <a:noFill/>
                </a:ln>
                <a:solidFill>
                  <a:sysClr val="window" lastClr="FFFFFF"/>
                </a:solidFill>
                <a:effectLst/>
                <a:uLnTx/>
                <a:uFillTx/>
                <a:latin typeface="Candara" pitchFamily="34" charset="0"/>
              </a:rPr>
              <a:t>分层概述</a:t>
            </a:r>
            <a:endParaRPr kumimoji="0" lang="en-US" sz="3200" b="1" i="0" u="none" strike="noStrike" kern="0" cap="none" spc="0" normalizeH="0" baseline="0" noProof="0" dirty="0">
              <a:ln>
                <a:noFill/>
              </a:ln>
              <a:solidFill>
                <a:sysClr val="window" lastClr="FFFFFF"/>
              </a:solidFill>
              <a:effectLst/>
              <a:uLnTx/>
              <a:uFillTx/>
              <a:latin typeface="Candara" pitchFamily="34" charset="0"/>
            </a:endParaRPr>
          </a:p>
        </p:txBody>
      </p:sp>
    </p:spTree>
    <p:extLst>
      <p:ext uri="{BB962C8B-B14F-4D97-AF65-F5344CB8AC3E}">
        <p14:creationId xmlns:p14="http://schemas.microsoft.com/office/powerpoint/2010/main" val="940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MH_Others_1">
            <a:extLst>
              <a:ext uri="{FF2B5EF4-FFF2-40B4-BE49-F238E27FC236}">
                <a16:creationId xmlns:a16="http://schemas.microsoft.com/office/drawing/2014/main" id="{B4C27DEA-DE0F-470F-B43D-D4876250D4C7}"/>
              </a:ext>
            </a:extLst>
          </p:cNvPr>
          <p:cNvSpPr/>
          <p:nvPr>
            <p:custDataLst>
              <p:tags r:id="rId1"/>
            </p:custDataLst>
          </p:nvPr>
        </p:nvSpPr>
        <p:spPr>
          <a:xfrm>
            <a:off x="2550712" y="14979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8" name="MH_Others_2">
            <a:extLst>
              <a:ext uri="{FF2B5EF4-FFF2-40B4-BE49-F238E27FC236}">
                <a16:creationId xmlns:a16="http://schemas.microsoft.com/office/drawing/2014/main" id="{52A0C2EA-5800-4A76-9B60-3989FD9FEA85}"/>
              </a:ext>
            </a:extLst>
          </p:cNvPr>
          <p:cNvSpPr/>
          <p:nvPr>
            <p:custDataLst>
              <p:tags r:id="rId2"/>
            </p:custDataLst>
          </p:nvPr>
        </p:nvSpPr>
        <p:spPr>
          <a:xfrm>
            <a:off x="2550710" y="2480391"/>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9" name="MH_Entry_1">
            <a:hlinkClick r:id="rId14" action="ppaction://hlinksldjump"/>
            <a:extLst>
              <a:ext uri="{FF2B5EF4-FFF2-40B4-BE49-F238E27FC236}">
                <a16:creationId xmlns:a16="http://schemas.microsoft.com/office/drawing/2014/main" id="{1627F4F1-2DC7-4E96-B301-767E699F1E22}"/>
              </a:ext>
            </a:extLst>
          </p:cNvPr>
          <p:cNvSpPr/>
          <p:nvPr>
            <p:custDataLst>
              <p:tags r:id="rId3"/>
            </p:custDataLst>
          </p:nvPr>
        </p:nvSpPr>
        <p:spPr>
          <a:xfrm>
            <a:off x="2639613" y="1445903"/>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endParaRPr lang="zh-CN" altLang="en-US" sz="2135" kern="0" spc="150" dirty="0">
              <a:solidFill>
                <a:srgbClr val="FFFFFF"/>
              </a:solidFill>
              <a:latin typeface="微软雅黑"/>
              <a:ea typeface="微软雅黑"/>
            </a:endParaRPr>
          </a:p>
        </p:txBody>
      </p:sp>
      <p:sp>
        <p:nvSpPr>
          <p:cNvPr id="20" name="MH_Number_1">
            <a:hlinkClick r:id="rId15" action="ppaction://hlinksldjump"/>
            <a:extLst>
              <a:ext uri="{FF2B5EF4-FFF2-40B4-BE49-F238E27FC236}">
                <a16:creationId xmlns:a16="http://schemas.microsoft.com/office/drawing/2014/main" id="{B033D2C7-9E40-441D-AF06-DF9FEB26AFE4}"/>
              </a:ext>
            </a:extLst>
          </p:cNvPr>
          <p:cNvSpPr/>
          <p:nvPr>
            <p:custDataLst>
              <p:tags r:id="rId4"/>
            </p:custDataLst>
          </p:nvPr>
        </p:nvSpPr>
        <p:spPr>
          <a:xfrm>
            <a:off x="2868213" y="1445903"/>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01</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1" name="MH_Entry_2">
            <a:hlinkClick r:id="rId16" action="ppaction://hlinksldjump"/>
            <a:extLst>
              <a:ext uri="{FF2B5EF4-FFF2-40B4-BE49-F238E27FC236}">
                <a16:creationId xmlns:a16="http://schemas.microsoft.com/office/drawing/2014/main" id="{1E9108CC-D470-4A8B-A925-0AA704E30830}"/>
              </a:ext>
            </a:extLst>
          </p:cNvPr>
          <p:cNvSpPr/>
          <p:nvPr>
            <p:custDataLst>
              <p:tags r:id="rId5"/>
            </p:custDataLst>
          </p:nvPr>
        </p:nvSpPr>
        <p:spPr>
          <a:xfrm>
            <a:off x="2639613" y="2428307"/>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AD2830"/>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dirty="0">
                <a:solidFill>
                  <a:sysClr val="window" lastClr="FFFFFF"/>
                </a:solidFill>
                <a:latin typeface="微软雅黑" panose="020B0503020204020204" charset="-122"/>
                <a:ea typeface="微软雅黑" panose="020B0503020204020204" charset="-122"/>
              </a:rPr>
              <a:t>事务层概述（</a:t>
            </a:r>
            <a:r>
              <a:rPr lang="en-US" altLang="zh-CN" sz="2135" dirty="0">
                <a:solidFill>
                  <a:sysClr val="window" lastClr="FFFFFF"/>
                </a:solidFill>
                <a:latin typeface="微软雅黑" panose="020B0503020204020204" charset="-122"/>
                <a:ea typeface="微软雅黑" panose="020B0503020204020204" charset="-122"/>
              </a:rPr>
              <a:t> Transaction layer </a:t>
            </a:r>
            <a:r>
              <a:rPr lang="zh-CN" altLang="en-US" sz="2135" dirty="0">
                <a:solidFill>
                  <a:sysClr val="window" lastClr="FFFFFF"/>
                </a:solidFill>
                <a:latin typeface="微软雅黑" panose="020B0503020204020204" charset="-122"/>
                <a:ea typeface="微软雅黑" panose="020B0503020204020204" charset="-122"/>
              </a:rPr>
              <a:t>）</a:t>
            </a:r>
          </a:p>
        </p:txBody>
      </p:sp>
      <p:sp>
        <p:nvSpPr>
          <p:cNvPr id="22" name="MH_Number_2">
            <a:hlinkClick r:id="rId15" action="ppaction://hlinksldjump"/>
            <a:extLst>
              <a:ext uri="{FF2B5EF4-FFF2-40B4-BE49-F238E27FC236}">
                <a16:creationId xmlns:a16="http://schemas.microsoft.com/office/drawing/2014/main" id="{804740B7-C784-4126-8896-7A8344F7A4E5}"/>
              </a:ext>
            </a:extLst>
          </p:cNvPr>
          <p:cNvSpPr/>
          <p:nvPr>
            <p:custDataLst>
              <p:tags r:id="rId6"/>
            </p:custDataLst>
          </p:nvPr>
        </p:nvSpPr>
        <p:spPr>
          <a:xfrm>
            <a:off x="2868213" y="2389244"/>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02</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6" name="文本占位符 2">
            <a:extLst>
              <a:ext uri="{FF2B5EF4-FFF2-40B4-BE49-F238E27FC236}">
                <a16:creationId xmlns:a16="http://schemas.microsoft.com/office/drawing/2014/main" id="{32DB4C5E-3E2F-4D0D-9743-EB759E3FAB92}"/>
              </a:ext>
            </a:extLst>
          </p:cNvPr>
          <p:cNvSpPr txBox="1">
            <a:spLocks/>
          </p:cNvSpPr>
          <p:nvPr/>
        </p:nvSpPr>
        <p:spPr>
          <a:xfrm>
            <a:off x="3477814" y="1445901"/>
            <a:ext cx="5791199" cy="54461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r>
              <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rPr>
              <a:t>概述</a:t>
            </a:r>
            <a:r>
              <a:rPr lang="zh-CN" altLang="en-US" dirty="0">
                <a:solidFill>
                  <a:sysClr val="window" lastClr="FFFFFF"/>
                </a:solidFill>
              </a:rPr>
              <a:t>（</a:t>
            </a:r>
            <a:r>
              <a:rPr lang="en-US" altLang="zh-CN" dirty="0">
                <a:solidFill>
                  <a:sysClr val="window" lastClr="FFFFFF"/>
                </a:solidFill>
              </a:rPr>
              <a:t> PCIe Architecture </a:t>
            </a:r>
            <a:r>
              <a:rPr lang="zh-CN" altLang="en-US" dirty="0">
                <a:solidFill>
                  <a:sysClr val="window" lastClr="FFFFFF"/>
                </a:solidFill>
              </a:rPr>
              <a:t>）</a:t>
            </a:r>
          </a:p>
        </p:txBody>
      </p:sp>
      <p:sp>
        <p:nvSpPr>
          <p:cNvPr id="27" name="文本占位符 3">
            <a:extLst>
              <a:ext uri="{FF2B5EF4-FFF2-40B4-BE49-F238E27FC236}">
                <a16:creationId xmlns:a16="http://schemas.microsoft.com/office/drawing/2014/main" id="{5F7F1390-C5C9-4B7A-A6DF-D0C616F2BFD7}"/>
              </a:ext>
            </a:extLst>
          </p:cNvPr>
          <p:cNvSpPr txBox="1">
            <a:spLocks/>
          </p:cNvSpPr>
          <p:nvPr/>
        </p:nvSpPr>
        <p:spPr>
          <a:xfrm>
            <a:off x="3477814" y="2428303"/>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0" name="MH_Others_2">
            <a:extLst>
              <a:ext uri="{FF2B5EF4-FFF2-40B4-BE49-F238E27FC236}">
                <a16:creationId xmlns:a16="http://schemas.microsoft.com/office/drawing/2014/main" id="{0B916AC7-2B25-4FEC-8AED-EAF1BC5E5DE0}"/>
              </a:ext>
            </a:extLst>
          </p:cNvPr>
          <p:cNvSpPr/>
          <p:nvPr>
            <p:custDataLst>
              <p:tags r:id="rId7"/>
            </p:custDataLst>
          </p:nvPr>
        </p:nvSpPr>
        <p:spPr>
          <a:xfrm>
            <a:off x="2550710" y="347581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1" name="MH_Entry_2">
            <a:hlinkClick r:id="rId16" action="ppaction://hlinksldjump"/>
            <a:extLst>
              <a:ext uri="{FF2B5EF4-FFF2-40B4-BE49-F238E27FC236}">
                <a16:creationId xmlns:a16="http://schemas.microsoft.com/office/drawing/2014/main" id="{6F903A4D-BF28-463E-8418-51A757948E21}"/>
              </a:ext>
            </a:extLst>
          </p:cNvPr>
          <p:cNvSpPr/>
          <p:nvPr>
            <p:custDataLst>
              <p:tags r:id="rId8"/>
            </p:custDataLst>
          </p:nvPr>
        </p:nvSpPr>
        <p:spPr>
          <a:xfrm>
            <a:off x="2639613" y="342373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数据链路层</a:t>
            </a:r>
            <a:r>
              <a:rPr lang="zh-CN" altLang="en-US" sz="2135" kern="0" spc="150">
                <a:solidFill>
                  <a:srgbClr val="FFFFFF"/>
                </a:solidFill>
                <a:latin typeface="微软雅黑"/>
                <a:ea typeface="微软雅黑"/>
              </a:rPr>
              <a:t>概述（</a:t>
            </a:r>
            <a:r>
              <a:rPr lang="en-US" altLang="zh-CN" sz="2135" kern="0" spc="150" dirty="0">
                <a:solidFill>
                  <a:srgbClr val="FFFFFF"/>
                </a:solidFill>
                <a:latin typeface="微软雅黑"/>
                <a:ea typeface="微软雅黑"/>
              </a:rPr>
              <a:t> Data Link Layer </a:t>
            </a:r>
            <a:r>
              <a:rPr lang="zh-CN" altLang="en-US" sz="2135" kern="0" spc="150" dirty="0">
                <a:solidFill>
                  <a:srgbClr val="FFFFFF"/>
                </a:solidFill>
                <a:latin typeface="微软雅黑"/>
                <a:ea typeface="微软雅黑"/>
              </a:rPr>
              <a:t>）</a:t>
            </a:r>
          </a:p>
        </p:txBody>
      </p:sp>
      <p:sp>
        <p:nvSpPr>
          <p:cNvPr id="12" name="MH_Number_2">
            <a:hlinkClick r:id="rId15" action="ppaction://hlinksldjump"/>
            <a:extLst>
              <a:ext uri="{FF2B5EF4-FFF2-40B4-BE49-F238E27FC236}">
                <a16:creationId xmlns:a16="http://schemas.microsoft.com/office/drawing/2014/main" id="{976BC4FB-CD73-499E-86ED-CF03C9C174B2}"/>
              </a:ext>
            </a:extLst>
          </p:cNvPr>
          <p:cNvSpPr/>
          <p:nvPr>
            <p:custDataLst>
              <p:tags r:id="rId9"/>
            </p:custDataLst>
          </p:nvPr>
        </p:nvSpPr>
        <p:spPr>
          <a:xfrm>
            <a:off x="2868213" y="338466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03</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13" name="文本占位符 3">
            <a:extLst>
              <a:ext uri="{FF2B5EF4-FFF2-40B4-BE49-F238E27FC236}">
                <a16:creationId xmlns:a16="http://schemas.microsoft.com/office/drawing/2014/main" id="{2DF70C4B-EE30-4C0A-973B-DE72E26F26CC}"/>
              </a:ext>
            </a:extLst>
          </p:cNvPr>
          <p:cNvSpPr txBox="1">
            <a:spLocks/>
          </p:cNvSpPr>
          <p:nvPr/>
        </p:nvSpPr>
        <p:spPr>
          <a:xfrm>
            <a:off x="3477814" y="342372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
        <p:nvSpPr>
          <p:cNvPr id="14" name="MH_Others_2">
            <a:extLst>
              <a:ext uri="{FF2B5EF4-FFF2-40B4-BE49-F238E27FC236}">
                <a16:creationId xmlns:a16="http://schemas.microsoft.com/office/drawing/2014/main" id="{838566D9-A485-40B8-A4B7-CA5167CC7243}"/>
              </a:ext>
            </a:extLst>
          </p:cNvPr>
          <p:cNvSpPr/>
          <p:nvPr>
            <p:custDataLst>
              <p:tags r:id="rId10"/>
            </p:custDataLst>
          </p:nvPr>
        </p:nvSpPr>
        <p:spPr>
          <a:xfrm>
            <a:off x="2550710" y="443083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108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2">
            <a:hlinkClick r:id="rId16" action="ppaction://hlinksldjump"/>
            <a:extLst>
              <a:ext uri="{FF2B5EF4-FFF2-40B4-BE49-F238E27FC236}">
                <a16:creationId xmlns:a16="http://schemas.microsoft.com/office/drawing/2014/main" id="{70D5619A-B6C0-4772-831B-398C90319D11}"/>
              </a:ext>
            </a:extLst>
          </p:cNvPr>
          <p:cNvSpPr/>
          <p:nvPr>
            <p:custDataLst>
              <p:tags r:id="rId11"/>
            </p:custDataLst>
          </p:nvPr>
        </p:nvSpPr>
        <p:spPr>
          <a:xfrm>
            <a:off x="2639613" y="4378751"/>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2"/>
          </a:solidFill>
          <a:ln w="25400" cap="flat" cmpd="sng" algn="ctr">
            <a:noFill/>
            <a:prstDash val="solid"/>
          </a:ln>
          <a:effectLst/>
        </p:spPr>
        <p:txBody>
          <a:bodyPr rot="0" spcFirstLastPara="0" vertOverflow="overflow" horzOverflow="overflow" vert="horz" wrap="square" lIns="900000" tIns="0" rIns="0" bIns="0" numCol="1" spcCol="0" rtlCol="0" fromWordArt="0" anchor="ctr" anchorCtr="0" forceAA="0" compatLnSpc="1">
            <a:normAutofit/>
          </a:bodyPr>
          <a:lstStyle/>
          <a:p>
            <a:r>
              <a:rPr lang="zh-CN" altLang="en-US" sz="2135" kern="0" spc="150" dirty="0">
                <a:solidFill>
                  <a:srgbClr val="FFFFFF"/>
                </a:solidFill>
                <a:latin typeface="微软雅黑"/>
                <a:ea typeface="微软雅黑"/>
              </a:rPr>
              <a:t>物理层</a:t>
            </a:r>
            <a:r>
              <a:rPr lang="zh-CN" altLang="en-US" sz="2135" kern="0" spc="150">
                <a:solidFill>
                  <a:srgbClr val="FFFFFF"/>
                </a:solidFill>
                <a:latin typeface="微软雅黑"/>
                <a:ea typeface="微软雅黑"/>
              </a:rPr>
              <a:t>概述（</a:t>
            </a:r>
            <a:r>
              <a:rPr lang="en-US" altLang="zh-CN" sz="2135" kern="0" spc="150">
                <a:solidFill>
                  <a:srgbClr val="FFFFFF"/>
                </a:solidFill>
                <a:latin typeface="微软雅黑"/>
                <a:ea typeface="微软雅黑"/>
              </a:rPr>
              <a:t> </a:t>
            </a:r>
            <a:r>
              <a:rPr lang="en-US" altLang="zh-CN" sz="2135" kern="0" spc="150" dirty="0">
                <a:solidFill>
                  <a:srgbClr val="FFFFFF"/>
                </a:solidFill>
                <a:latin typeface="微软雅黑"/>
                <a:ea typeface="微软雅黑"/>
              </a:rPr>
              <a:t>The Physical Layer</a:t>
            </a:r>
            <a:r>
              <a:rPr lang="zh-CN" altLang="en-US" sz="2135" kern="0" spc="150" dirty="0">
                <a:solidFill>
                  <a:srgbClr val="FFFFFF"/>
                </a:solidFill>
                <a:latin typeface="微软雅黑"/>
                <a:ea typeface="微软雅黑"/>
              </a:rPr>
              <a:t>）</a:t>
            </a:r>
          </a:p>
        </p:txBody>
      </p:sp>
      <p:sp>
        <p:nvSpPr>
          <p:cNvPr id="16" name="MH_Number_2">
            <a:hlinkClick r:id="rId15" action="ppaction://hlinksldjump"/>
            <a:extLst>
              <a:ext uri="{FF2B5EF4-FFF2-40B4-BE49-F238E27FC236}">
                <a16:creationId xmlns:a16="http://schemas.microsoft.com/office/drawing/2014/main" id="{728043A9-C751-44F4-8526-BF87695EA34D}"/>
              </a:ext>
            </a:extLst>
          </p:cNvPr>
          <p:cNvSpPr/>
          <p:nvPr>
            <p:custDataLst>
              <p:tags r:id="rId12"/>
            </p:custDataLst>
          </p:nvPr>
        </p:nvSpPr>
        <p:spPr>
          <a:xfrm>
            <a:off x="2868213" y="4339688"/>
            <a:ext cx="609601" cy="544615"/>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rPr>
              <a:t>04</a:t>
            </a:r>
            <a:endParaRPr kumimoji="0" lang="zh-CN" altLang="en-US" sz="28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pitchFamily="18" charset="0"/>
            </a:endParaRPr>
          </a:p>
        </p:txBody>
      </p:sp>
      <p:sp>
        <p:nvSpPr>
          <p:cNvPr id="23" name="文本占位符 3">
            <a:extLst>
              <a:ext uri="{FF2B5EF4-FFF2-40B4-BE49-F238E27FC236}">
                <a16:creationId xmlns:a16="http://schemas.microsoft.com/office/drawing/2014/main" id="{7D726790-17DD-4EDB-8D19-8AB1A5926546}"/>
              </a:ext>
            </a:extLst>
          </p:cNvPr>
          <p:cNvSpPr txBox="1">
            <a:spLocks/>
          </p:cNvSpPr>
          <p:nvPr/>
        </p:nvSpPr>
        <p:spPr>
          <a:xfrm>
            <a:off x="3477814" y="4378747"/>
            <a:ext cx="5791199" cy="531596"/>
          </a:xfrm>
          <a:prstGeom prst="rect">
            <a:avLst/>
          </a:prstGeom>
        </p:spPr>
        <p:txBody>
          <a:bodyPr anchor="ctr"/>
          <a:lstStyle>
            <a:lvl1pPr marL="0" marR="0" indent="0" algn="l" defTabSz="914400" rtl="0" eaLnBrk="1" fontAlgn="auto" latinLnBrk="0" hangingPunct="1">
              <a:lnSpc>
                <a:spcPct val="120000"/>
              </a:lnSpc>
              <a:spcBef>
                <a:spcPts val="130"/>
              </a:spcBef>
              <a:spcAft>
                <a:spcPts val="0"/>
              </a:spcAft>
              <a:buClrTx/>
              <a:buSzTx/>
              <a:buFont typeface="Arial" panose="020B0604020202020204" pitchFamily="34" charset="0"/>
              <a:buNone/>
              <a:defRPr sz="2135" kern="1200">
                <a:solidFill>
                  <a:schemeClr val="bg1"/>
                </a:solidFill>
                <a:latin typeface="微软雅黑" panose="020B0503020204020204" charset="-122"/>
                <a:ea typeface="微软雅黑" panose="020B0503020204020204" charset="-122"/>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微软雅黑" panose="020B0503020204020204" charset="-122"/>
                <a:ea typeface="微软雅黑" panose="020B0503020204020204" charset="-122"/>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微软雅黑" panose="020B0503020204020204" charset="-122"/>
                <a:ea typeface="微软雅黑" panose="020B0503020204020204" charset="-122"/>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微软雅黑" panose="020B0503020204020204" charset="-122"/>
                <a:ea typeface="微软雅黑" panose="020B0503020204020204" charset="-122"/>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30"/>
              </a:spcBef>
              <a:spcAft>
                <a:spcPts val="0"/>
              </a:spcAft>
              <a:buClrTx/>
              <a:buSzTx/>
              <a:buFont typeface="Arial" panose="020B0604020202020204" pitchFamily="34" charset="0"/>
              <a:buNone/>
              <a:tabLst/>
              <a:defRPr/>
            </a:pPr>
            <a:endParaRPr kumimoji="0" lang="zh-CN" altLang="en-US" sz="2135"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3409897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2"/>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39662</TotalTime>
  <Words>2060</Words>
  <Application>Microsoft Office PowerPoint</Application>
  <PresentationFormat>宽屏</PresentationFormat>
  <Paragraphs>265</Paragraphs>
  <Slides>34</Slides>
  <Notes>20</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1</vt:i4>
      </vt:variant>
      <vt:variant>
        <vt:lpstr>幻灯片标题</vt:lpstr>
      </vt:variant>
      <vt:variant>
        <vt:i4>34</vt:i4>
      </vt:variant>
    </vt:vector>
  </HeadingPairs>
  <TitlesOfParts>
    <vt:vector size="55" baseType="lpstr">
      <vt:lpstr>Adidas Unity</vt:lpstr>
      <vt:lpstr>Microsoft YaHei Light</vt:lpstr>
      <vt:lpstr>NimbusSanL-Reg</vt:lpstr>
      <vt:lpstr>DengXian</vt:lpstr>
      <vt:lpstr>DengXian Light</vt:lpstr>
      <vt:lpstr>华文细黑</vt:lpstr>
      <vt:lpstr>STXingkai</vt:lpstr>
      <vt:lpstr>微软雅黑</vt:lpstr>
      <vt:lpstr>微软雅黑</vt:lpstr>
      <vt:lpstr>Agency FB</vt:lpstr>
      <vt:lpstr>Arial</vt:lpstr>
      <vt:lpstr>Arial Black</vt:lpstr>
      <vt:lpstr>Calibri</vt:lpstr>
      <vt:lpstr>Candara</vt:lpstr>
      <vt:lpstr>Garamond</vt:lpstr>
      <vt:lpstr>Rockwell</vt:lpstr>
      <vt:lpstr>Wingdings</vt:lpstr>
      <vt:lpstr>3_自定义设计方案</vt:lpstr>
      <vt:lpstr>4_自定义设计方案</vt:lpstr>
      <vt:lpstr>5_自定义设计方案</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 zelong</cp:lastModifiedBy>
  <cp:revision>259</cp:revision>
  <dcterms:created xsi:type="dcterms:W3CDTF">2019-07-26T09:41:49Z</dcterms:created>
  <dcterms:modified xsi:type="dcterms:W3CDTF">2021-07-07T12:32:41Z</dcterms:modified>
</cp:coreProperties>
</file>